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sldIdLst>
    <p:sldId id="256" r:id="rId2"/>
    <p:sldId id="257" r:id="rId3"/>
    <p:sldId id="271" r:id="rId4"/>
    <p:sldId id="259" r:id="rId5"/>
    <p:sldId id="258" r:id="rId6"/>
    <p:sldId id="260" r:id="rId7"/>
    <p:sldId id="261" r:id="rId8"/>
    <p:sldId id="262" r:id="rId9"/>
    <p:sldId id="272" r:id="rId10"/>
    <p:sldId id="263" r:id="rId11"/>
    <p:sldId id="279" r:id="rId12"/>
    <p:sldId id="264" r:id="rId13"/>
    <p:sldId id="265" r:id="rId14"/>
    <p:sldId id="266" r:id="rId15"/>
    <p:sldId id="267" r:id="rId16"/>
    <p:sldId id="274" r:id="rId17"/>
    <p:sldId id="273" r:id="rId18"/>
    <p:sldId id="275" r:id="rId19"/>
    <p:sldId id="276" r:id="rId20"/>
    <p:sldId id="278" r:id="rId21"/>
    <p:sldId id="277" r:id="rId22"/>
    <p:sldId id="268" r:id="rId23"/>
    <p:sldId id="269" r:id="rId24"/>
    <p:sldId id="270" r:id="rId2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A53D957-F4F8-49CB-99BF-7EECBC679CE9}">
          <p14:sldIdLst>
            <p14:sldId id="256"/>
            <p14:sldId id="257"/>
            <p14:sldId id="271"/>
            <p14:sldId id="259"/>
            <p14:sldId id="258"/>
            <p14:sldId id="260"/>
            <p14:sldId id="261"/>
            <p14:sldId id="262"/>
            <p14:sldId id="272"/>
            <p14:sldId id="263"/>
            <p14:sldId id="279"/>
            <p14:sldId id="264"/>
            <p14:sldId id="265"/>
            <p14:sldId id="266"/>
            <p14:sldId id="267"/>
            <p14:sldId id="274"/>
            <p14:sldId id="273"/>
            <p14:sldId id="275"/>
            <p14:sldId id="276"/>
            <p14:sldId id="278"/>
            <p14:sldId id="277"/>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7" autoAdjust="0"/>
    <p:restoredTop sz="94660"/>
  </p:normalViewPr>
  <p:slideViewPr>
    <p:cSldViewPr snapToGrid="0">
      <p:cViewPr varScale="1">
        <p:scale>
          <a:sx n="91" d="100"/>
          <a:sy n="91" d="100"/>
        </p:scale>
        <p:origin x="63"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y Barberio" userId="d629f80edb3736ee" providerId="LiveId" clId="{63D1FC48-A820-4AF7-9F0C-FBCE2246FDAF}"/>
    <pc:docChg chg="modSld">
      <pc:chgData name="Tony Barberio" userId="d629f80edb3736ee" providerId="LiveId" clId="{63D1FC48-A820-4AF7-9F0C-FBCE2246FDAF}" dt="2024-03-28T19:19:21.217" v="19" actId="20577"/>
      <pc:docMkLst>
        <pc:docMk/>
      </pc:docMkLst>
      <pc:sldChg chg="modSp mod">
        <pc:chgData name="Tony Barberio" userId="d629f80edb3736ee" providerId="LiveId" clId="{63D1FC48-A820-4AF7-9F0C-FBCE2246FDAF}" dt="2024-03-28T19:19:21.217" v="19" actId="20577"/>
        <pc:sldMkLst>
          <pc:docMk/>
          <pc:sldMk cId="2864769492" sldId="275"/>
        </pc:sldMkLst>
        <pc:spChg chg="mod">
          <ac:chgData name="Tony Barberio" userId="d629f80edb3736ee" providerId="LiveId" clId="{63D1FC48-A820-4AF7-9F0C-FBCE2246FDAF}" dt="2024-03-28T19:19:21.217" v="19" actId="20577"/>
          <ac:spMkLst>
            <pc:docMk/>
            <pc:sldMk cId="2864769492" sldId="275"/>
            <ac:spMk id="3" creationId="{FD57FC4F-6566-372F-5A6D-9EE0D3EE796E}"/>
          </ac:spMkLst>
        </pc:spChg>
      </pc:sldChg>
      <pc:sldChg chg="modSp mod">
        <pc:chgData name="Tony Barberio" userId="d629f80edb3736ee" providerId="LiveId" clId="{63D1FC48-A820-4AF7-9F0C-FBCE2246FDAF}" dt="2024-03-28T18:49:35.933" v="3" actId="20577"/>
        <pc:sldMkLst>
          <pc:docMk/>
          <pc:sldMk cId="846185389" sldId="279"/>
        </pc:sldMkLst>
        <pc:spChg chg="mod">
          <ac:chgData name="Tony Barberio" userId="d629f80edb3736ee" providerId="LiveId" clId="{63D1FC48-A820-4AF7-9F0C-FBCE2246FDAF}" dt="2024-03-28T18:49:35.933" v="3" actId="20577"/>
          <ac:spMkLst>
            <pc:docMk/>
            <pc:sldMk cId="846185389" sldId="279"/>
            <ac:spMk id="3" creationId="{4EF0ACF6-4117-6BA8-5D43-4D9E03496F9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3/28/2024</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4154615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3/28/2024</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16310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3/28/2024</a:t>
            </a:fld>
            <a:endParaRPr lang="en-US" dirty="0"/>
          </a:p>
        </p:txBody>
      </p:sp>
    </p:spTree>
    <p:extLst>
      <p:ext uri="{BB962C8B-B14F-4D97-AF65-F5344CB8AC3E}">
        <p14:creationId xmlns:p14="http://schemas.microsoft.com/office/powerpoint/2010/main" val="2780044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3/28/2024</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29299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3/28/2024</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471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3/28/2024</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968561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3/28/2024</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15363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3/28/2024</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147148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3/28/2024</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55816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3/28/2024</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034694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3/28/2024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25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3/28/2024</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28829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03" r:id="rId6"/>
    <p:sldLayoutId id="2147483699" r:id="rId7"/>
    <p:sldLayoutId id="2147483700" r:id="rId8"/>
    <p:sldLayoutId id="2147483701" r:id="rId9"/>
    <p:sldLayoutId id="2147483702" r:id="rId10"/>
    <p:sldLayoutId id="2147483704"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Colorful patterns on the sky">
            <a:extLst>
              <a:ext uri="{FF2B5EF4-FFF2-40B4-BE49-F238E27FC236}">
                <a16:creationId xmlns:a16="http://schemas.microsoft.com/office/drawing/2014/main" id="{00999A5A-0B54-3F44-C4B5-D3F68EB206C8}"/>
              </a:ext>
            </a:extLst>
          </p:cNvPr>
          <p:cNvPicPr>
            <a:picLocks noChangeAspect="1"/>
          </p:cNvPicPr>
          <p:nvPr/>
        </p:nvPicPr>
        <p:blipFill rotWithShape="1">
          <a:blip r:embed="rId2"/>
          <a:srcRect t="4693" r="-1" b="11015"/>
          <a:stretch/>
        </p:blipFill>
        <p:spPr>
          <a:xfrm>
            <a:off x="1524" y="10"/>
            <a:ext cx="12188952" cy="6857990"/>
          </a:xfrm>
          <a:prstGeom prst="rect">
            <a:avLst/>
          </a:prstGeom>
        </p:spPr>
      </p:pic>
      <p:sp>
        <p:nvSpPr>
          <p:cNvPr id="33" name="Freeform: Shape 32">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reeform: Shape 36">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9" name="Freeform: Shape 38">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1" name="Freeform: Shape 40">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8CD46676-20BC-8879-7B61-B767E4D2A9C8}"/>
              </a:ext>
            </a:extLst>
          </p:cNvPr>
          <p:cNvSpPr>
            <a:spLocks noGrp="1"/>
          </p:cNvSpPr>
          <p:nvPr>
            <p:ph type="ctrTitle"/>
          </p:nvPr>
        </p:nvSpPr>
        <p:spPr>
          <a:xfrm>
            <a:off x="2190750" y="1346268"/>
            <a:ext cx="7810500" cy="3125338"/>
          </a:xfrm>
        </p:spPr>
        <p:txBody>
          <a:bodyPr anchor="b">
            <a:normAutofit/>
          </a:bodyPr>
          <a:lstStyle/>
          <a:p>
            <a:pPr algn="ctr"/>
            <a:r>
              <a:rPr lang="en-US" sz="7200"/>
              <a:t>Pines Lake Association</a:t>
            </a:r>
          </a:p>
        </p:txBody>
      </p:sp>
      <p:sp>
        <p:nvSpPr>
          <p:cNvPr id="3" name="Subtitle 2">
            <a:extLst>
              <a:ext uri="{FF2B5EF4-FFF2-40B4-BE49-F238E27FC236}">
                <a16:creationId xmlns:a16="http://schemas.microsoft.com/office/drawing/2014/main" id="{38E35802-5FC8-C9A0-52D7-3D1C2B7145EA}"/>
              </a:ext>
            </a:extLst>
          </p:cNvPr>
          <p:cNvSpPr>
            <a:spLocks noGrp="1"/>
          </p:cNvSpPr>
          <p:nvPr>
            <p:ph type="subTitle" idx="1"/>
          </p:nvPr>
        </p:nvSpPr>
        <p:spPr>
          <a:xfrm>
            <a:off x="2619375" y="4471607"/>
            <a:ext cx="6953250" cy="862394"/>
          </a:xfrm>
        </p:spPr>
        <p:txBody>
          <a:bodyPr anchor="t">
            <a:normAutofit/>
          </a:bodyPr>
          <a:lstStyle/>
          <a:p>
            <a:pPr algn="ctr"/>
            <a:r>
              <a:rPr lang="en-US" dirty="0"/>
              <a:t>Sales Tax on Membership Dues</a:t>
            </a:r>
          </a:p>
        </p:txBody>
      </p:sp>
    </p:spTree>
    <p:extLst>
      <p:ext uri="{BB962C8B-B14F-4D97-AF65-F5344CB8AC3E}">
        <p14:creationId xmlns:p14="http://schemas.microsoft.com/office/powerpoint/2010/main" val="154481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6D1D8-C682-96D2-D50D-61E689E912FC}"/>
              </a:ext>
            </a:extLst>
          </p:cNvPr>
          <p:cNvSpPr>
            <a:spLocks noGrp="1"/>
          </p:cNvSpPr>
          <p:nvPr>
            <p:ph type="title"/>
          </p:nvPr>
        </p:nvSpPr>
        <p:spPr/>
        <p:txBody>
          <a:bodyPr/>
          <a:lstStyle/>
          <a:p>
            <a:r>
              <a:rPr lang="en-US" dirty="0"/>
              <a:t>Request to investigate</a:t>
            </a:r>
          </a:p>
        </p:txBody>
      </p:sp>
      <p:sp>
        <p:nvSpPr>
          <p:cNvPr id="3" name="Content Placeholder 2">
            <a:extLst>
              <a:ext uri="{FF2B5EF4-FFF2-40B4-BE49-F238E27FC236}">
                <a16:creationId xmlns:a16="http://schemas.microsoft.com/office/drawing/2014/main" id="{F6D74BF6-734A-EFAC-1760-724F1FF07906}"/>
              </a:ext>
            </a:extLst>
          </p:cNvPr>
          <p:cNvSpPr>
            <a:spLocks noGrp="1"/>
          </p:cNvSpPr>
          <p:nvPr>
            <p:ph idx="1"/>
          </p:nvPr>
        </p:nvSpPr>
        <p:spPr/>
        <p:txBody>
          <a:bodyPr>
            <a:normAutofit/>
          </a:bodyPr>
          <a:lstStyle/>
          <a:p>
            <a:r>
              <a:rPr lang="en-US" sz="2800" dirty="0"/>
              <a:t>In April a PLA member sent in a request asking why we pay sales tax on membership dues.</a:t>
            </a:r>
          </a:p>
        </p:txBody>
      </p:sp>
    </p:spTree>
    <p:extLst>
      <p:ext uri="{BB962C8B-B14F-4D97-AF65-F5344CB8AC3E}">
        <p14:creationId xmlns:p14="http://schemas.microsoft.com/office/powerpoint/2010/main" val="1794264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669E1-DEA8-D781-3C67-A7480C3CD3A3}"/>
              </a:ext>
            </a:extLst>
          </p:cNvPr>
          <p:cNvSpPr>
            <a:spLocks noGrp="1"/>
          </p:cNvSpPr>
          <p:nvPr>
            <p:ph type="title"/>
          </p:nvPr>
        </p:nvSpPr>
        <p:spPr/>
        <p:txBody>
          <a:bodyPr/>
          <a:lstStyle/>
          <a:p>
            <a:r>
              <a:rPr lang="en-US" dirty="0"/>
              <a:t>Researched the subject</a:t>
            </a:r>
          </a:p>
        </p:txBody>
      </p:sp>
      <p:sp>
        <p:nvSpPr>
          <p:cNvPr id="3" name="Content Placeholder 2">
            <a:extLst>
              <a:ext uri="{FF2B5EF4-FFF2-40B4-BE49-F238E27FC236}">
                <a16:creationId xmlns:a16="http://schemas.microsoft.com/office/drawing/2014/main" id="{9AF693E7-3240-F475-1984-F835848E5747}"/>
              </a:ext>
            </a:extLst>
          </p:cNvPr>
          <p:cNvSpPr>
            <a:spLocks noGrp="1"/>
          </p:cNvSpPr>
          <p:nvPr>
            <p:ph idx="1"/>
          </p:nvPr>
        </p:nvSpPr>
        <p:spPr/>
        <p:txBody>
          <a:bodyPr>
            <a:normAutofit/>
          </a:bodyPr>
          <a:lstStyle/>
          <a:p>
            <a:r>
              <a:rPr lang="en-US" sz="3600" dirty="0"/>
              <a:t>Found out that NJ Sales Tax is not due on any membership fees when the membership fees are required </a:t>
            </a:r>
          </a:p>
        </p:txBody>
      </p:sp>
    </p:spTree>
    <p:extLst>
      <p:ext uri="{BB962C8B-B14F-4D97-AF65-F5344CB8AC3E}">
        <p14:creationId xmlns:p14="http://schemas.microsoft.com/office/powerpoint/2010/main" val="81227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CAF5B-317C-4148-546E-C8567F02631F}"/>
              </a:ext>
            </a:extLst>
          </p:cNvPr>
          <p:cNvSpPr>
            <a:spLocks noGrp="1"/>
          </p:cNvSpPr>
          <p:nvPr>
            <p:ph type="title"/>
          </p:nvPr>
        </p:nvSpPr>
        <p:spPr/>
        <p:txBody>
          <a:bodyPr>
            <a:normAutofit fontScale="90000"/>
          </a:bodyPr>
          <a:lstStyle/>
          <a:p>
            <a:r>
              <a:rPr lang="en-US" dirty="0"/>
              <a:t>Planned Real Estate Development Full Disclosure Act (PREDFDA)</a:t>
            </a:r>
          </a:p>
        </p:txBody>
      </p:sp>
      <p:sp>
        <p:nvSpPr>
          <p:cNvPr id="3" name="Content Placeholder 2">
            <a:extLst>
              <a:ext uri="{FF2B5EF4-FFF2-40B4-BE49-F238E27FC236}">
                <a16:creationId xmlns:a16="http://schemas.microsoft.com/office/drawing/2014/main" id="{C933FC65-DD22-B333-3663-CB8E817ADC45}"/>
              </a:ext>
            </a:extLst>
          </p:cNvPr>
          <p:cNvSpPr>
            <a:spLocks noGrp="1"/>
          </p:cNvSpPr>
          <p:nvPr>
            <p:ph idx="1"/>
          </p:nvPr>
        </p:nvSpPr>
        <p:spPr/>
        <p:txBody>
          <a:bodyPr>
            <a:noAutofit/>
          </a:bodyPr>
          <a:lstStyle/>
          <a:p>
            <a:r>
              <a:rPr lang="en-US" sz="2400" dirty="0"/>
              <a:t>In 2017 PREDFDA was amended and specifically provided that all property owners in a community are automatically members.  Thus all homeowners in the Pines Lake Community are members and members are required to pay dues.  If dues are not current, then you become a member “not in good standing”.</a:t>
            </a:r>
          </a:p>
        </p:txBody>
      </p:sp>
    </p:spTree>
    <p:extLst>
      <p:ext uri="{BB962C8B-B14F-4D97-AF65-F5344CB8AC3E}">
        <p14:creationId xmlns:p14="http://schemas.microsoft.com/office/powerpoint/2010/main" val="2912027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4675-B7BA-2926-444B-CA357A159387}"/>
              </a:ext>
            </a:extLst>
          </p:cNvPr>
          <p:cNvSpPr>
            <a:spLocks noGrp="1"/>
          </p:cNvSpPr>
          <p:nvPr>
            <p:ph type="title"/>
          </p:nvPr>
        </p:nvSpPr>
        <p:spPr/>
        <p:txBody>
          <a:bodyPr/>
          <a:lstStyle/>
          <a:p>
            <a:r>
              <a:rPr lang="en-US" dirty="0"/>
              <a:t>Similar Lakes to Pines Lake in NJ</a:t>
            </a:r>
          </a:p>
        </p:txBody>
      </p:sp>
      <p:sp>
        <p:nvSpPr>
          <p:cNvPr id="3" name="Content Placeholder 2">
            <a:extLst>
              <a:ext uri="{FF2B5EF4-FFF2-40B4-BE49-F238E27FC236}">
                <a16:creationId xmlns:a16="http://schemas.microsoft.com/office/drawing/2014/main" id="{09A5B213-5400-0987-74E0-D6F8E5A61BED}"/>
              </a:ext>
            </a:extLst>
          </p:cNvPr>
          <p:cNvSpPr>
            <a:spLocks noGrp="1"/>
          </p:cNvSpPr>
          <p:nvPr>
            <p:ph idx="1"/>
          </p:nvPr>
        </p:nvSpPr>
        <p:spPr>
          <a:xfrm>
            <a:off x="1920240" y="2312276"/>
            <a:ext cx="8770571" cy="4430110"/>
          </a:xfrm>
        </p:spPr>
        <p:txBody>
          <a:bodyPr>
            <a:normAutofit/>
          </a:bodyPr>
          <a:lstStyle/>
          <a:p>
            <a:r>
              <a:rPr lang="en-US" sz="2000" dirty="0"/>
              <a:t>I contacted the following lakes similar to ours and found out that they do not pay sales tax on dues:</a:t>
            </a:r>
          </a:p>
          <a:p>
            <a:pPr marL="171450" indent="-171450">
              <a:buFont typeface="Arial" panose="020B0604020202020204" pitchFamily="34" charset="0"/>
              <a:buChar char="•"/>
            </a:pPr>
            <a:r>
              <a:rPr lang="en-US" sz="2000" dirty="0" err="1"/>
              <a:t>Packanack</a:t>
            </a:r>
            <a:r>
              <a:rPr lang="en-US" sz="2000" dirty="0"/>
              <a:t> Lake</a:t>
            </a:r>
          </a:p>
          <a:p>
            <a:pPr marL="171450" indent="-171450">
              <a:buFont typeface="Arial" panose="020B0604020202020204" pitchFamily="34" charset="0"/>
              <a:buChar char="•"/>
            </a:pPr>
            <a:r>
              <a:rPr lang="en-US" sz="2000" dirty="0"/>
              <a:t>Lake Shawnee</a:t>
            </a:r>
          </a:p>
          <a:p>
            <a:pPr marL="171450" indent="-171450">
              <a:buFont typeface="Arial" panose="020B0604020202020204" pitchFamily="34" charset="0"/>
              <a:buChar char="•"/>
            </a:pPr>
            <a:r>
              <a:rPr lang="en-US" sz="2000" dirty="0" err="1"/>
              <a:t>Fayson</a:t>
            </a:r>
            <a:r>
              <a:rPr lang="en-US" sz="2000" dirty="0"/>
              <a:t> Lake</a:t>
            </a:r>
          </a:p>
          <a:p>
            <a:pPr marL="171450" indent="-171450">
              <a:buFont typeface="Arial" panose="020B0604020202020204" pitchFamily="34" charset="0"/>
              <a:buChar char="•"/>
            </a:pPr>
            <a:r>
              <a:rPr lang="en-US" sz="2000" dirty="0" err="1"/>
              <a:t>Shongum</a:t>
            </a:r>
            <a:r>
              <a:rPr lang="en-US" sz="2000" dirty="0"/>
              <a:t> Lake</a:t>
            </a:r>
          </a:p>
          <a:p>
            <a:pPr marL="171450" indent="-171450">
              <a:buFont typeface="Arial" panose="020B0604020202020204" pitchFamily="34" charset="0"/>
              <a:buChar char="•"/>
            </a:pPr>
            <a:r>
              <a:rPr lang="en-US" sz="2000" dirty="0"/>
              <a:t>Lake Parsippany</a:t>
            </a:r>
          </a:p>
          <a:p>
            <a:pPr marL="171450" indent="-171450">
              <a:buFont typeface="Arial" panose="020B0604020202020204" pitchFamily="34" charset="0"/>
              <a:buChar char="•"/>
            </a:pPr>
            <a:r>
              <a:rPr lang="en-US" sz="2000" dirty="0"/>
              <a:t>Sunny Ridge</a:t>
            </a:r>
          </a:p>
        </p:txBody>
      </p:sp>
    </p:spTree>
    <p:extLst>
      <p:ext uri="{BB962C8B-B14F-4D97-AF65-F5344CB8AC3E}">
        <p14:creationId xmlns:p14="http://schemas.microsoft.com/office/powerpoint/2010/main" val="2008300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842B-9462-D84A-B4B1-1F5E62069C82}"/>
              </a:ext>
            </a:extLst>
          </p:cNvPr>
          <p:cNvSpPr>
            <a:spLocks noGrp="1"/>
          </p:cNvSpPr>
          <p:nvPr>
            <p:ph type="title"/>
          </p:nvPr>
        </p:nvSpPr>
        <p:spPr/>
        <p:txBody>
          <a:bodyPr/>
          <a:lstStyle/>
          <a:p>
            <a:r>
              <a:rPr lang="en-US" dirty="0"/>
              <a:t>Contacted NJ Sales Tax Div</a:t>
            </a:r>
          </a:p>
        </p:txBody>
      </p:sp>
      <p:sp>
        <p:nvSpPr>
          <p:cNvPr id="3" name="Content Placeholder 2">
            <a:extLst>
              <a:ext uri="{FF2B5EF4-FFF2-40B4-BE49-F238E27FC236}">
                <a16:creationId xmlns:a16="http://schemas.microsoft.com/office/drawing/2014/main" id="{ECB9093D-2015-4444-ADEA-5A11AEC8031C}"/>
              </a:ext>
            </a:extLst>
          </p:cNvPr>
          <p:cNvSpPr>
            <a:spLocks noGrp="1"/>
          </p:cNvSpPr>
          <p:nvPr>
            <p:ph idx="1"/>
          </p:nvPr>
        </p:nvSpPr>
        <p:spPr>
          <a:xfrm>
            <a:off x="1920240" y="2312276"/>
            <a:ext cx="8770571" cy="4103504"/>
          </a:xfrm>
        </p:spPr>
        <p:txBody>
          <a:bodyPr>
            <a:noAutofit/>
          </a:bodyPr>
          <a:lstStyle/>
          <a:p>
            <a:r>
              <a:rPr lang="en-US" sz="2800" dirty="0"/>
              <a:t>I contacted our local assemblyman who got me in contact with the NJ Sales Tax Div.</a:t>
            </a:r>
          </a:p>
          <a:p>
            <a:r>
              <a:rPr lang="en-US" sz="2800" dirty="0"/>
              <a:t>On June 6, 2023 I spoke with and later received an email from a representative from the NJ Sales Tax Div stating that Pines Lake membership dues are not taxable.</a:t>
            </a:r>
          </a:p>
        </p:txBody>
      </p:sp>
    </p:spTree>
    <p:extLst>
      <p:ext uri="{BB962C8B-B14F-4D97-AF65-F5344CB8AC3E}">
        <p14:creationId xmlns:p14="http://schemas.microsoft.com/office/powerpoint/2010/main" val="3054135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3F93-BA84-8946-BE00-59D2D01E8D52}"/>
              </a:ext>
            </a:extLst>
          </p:cNvPr>
          <p:cNvSpPr>
            <a:spLocks noGrp="1"/>
          </p:cNvSpPr>
          <p:nvPr>
            <p:ph type="title"/>
          </p:nvPr>
        </p:nvSpPr>
        <p:spPr/>
        <p:txBody>
          <a:bodyPr/>
          <a:lstStyle/>
          <a:p>
            <a:r>
              <a:rPr lang="en-US" dirty="0"/>
              <a:t>PLA Board Notification</a:t>
            </a:r>
          </a:p>
        </p:txBody>
      </p:sp>
      <p:sp>
        <p:nvSpPr>
          <p:cNvPr id="3" name="Content Placeholder 2">
            <a:extLst>
              <a:ext uri="{FF2B5EF4-FFF2-40B4-BE49-F238E27FC236}">
                <a16:creationId xmlns:a16="http://schemas.microsoft.com/office/drawing/2014/main" id="{7B952E9C-D6B7-F746-CC1B-D7146A9C6D3F}"/>
              </a:ext>
            </a:extLst>
          </p:cNvPr>
          <p:cNvSpPr>
            <a:spLocks noGrp="1"/>
          </p:cNvSpPr>
          <p:nvPr>
            <p:ph idx="1"/>
          </p:nvPr>
        </p:nvSpPr>
        <p:spPr>
          <a:xfrm>
            <a:off x="1920240" y="2312275"/>
            <a:ext cx="8770571" cy="4235669"/>
          </a:xfrm>
        </p:spPr>
        <p:txBody>
          <a:bodyPr>
            <a:normAutofit/>
          </a:bodyPr>
          <a:lstStyle/>
          <a:p>
            <a:r>
              <a:rPr lang="en-US" sz="2400" dirty="0"/>
              <a:t>I emailed the PLA board the good news</a:t>
            </a:r>
          </a:p>
          <a:p>
            <a:r>
              <a:rPr lang="en-US" sz="2400" dirty="0"/>
              <a:t>On June 8, 2023 I presented the information to the board at a board meeting.</a:t>
            </a:r>
          </a:p>
          <a:p>
            <a:r>
              <a:rPr lang="en-US" sz="2400" dirty="0"/>
              <a:t>Some board members were concerned about the details of the letter.</a:t>
            </a:r>
          </a:p>
          <a:p>
            <a:r>
              <a:rPr lang="en-US" sz="2400" dirty="0"/>
              <a:t>I was instructed to work with our attorney to see if we need to clarify any of the letter details.</a:t>
            </a:r>
          </a:p>
        </p:txBody>
      </p:sp>
    </p:spTree>
    <p:extLst>
      <p:ext uri="{BB962C8B-B14F-4D97-AF65-F5344CB8AC3E}">
        <p14:creationId xmlns:p14="http://schemas.microsoft.com/office/powerpoint/2010/main" val="1929476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76B3-9A9C-B8E4-79C4-126556EAF3F4}"/>
              </a:ext>
            </a:extLst>
          </p:cNvPr>
          <p:cNvSpPr>
            <a:spLocks noGrp="1"/>
          </p:cNvSpPr>
          <p:nvPr>
            <p:ph type="title"/>
          </p:nvPr>
        </p:nvSpPr>
        <p:spPr/>
        <p:txBody>
          <a:bodyPr>
            <a:normAutofit fontScale="90000"/>
          </a:bodyPr>
          <a:lstStyle/>
          <a:p>
            <a:r>
              <a:rPr lang="en-US" dirty="0"/>
              <a:t>Coalition of Lake Associations (COLA)</a:t>
            </a:r>
          </a:p>
        </p:txBody>
      </p:sp>
      <p:sp>
        <p:nvSpPr>
          <p:cNvPr id="3" name="Content Placeholder 2">
            <a:extLst>
              <a:ext uri="{FF2B5EF4-FFF2-40B4-BE49-F238E27FC236}">
                <a16:creationId xmlns:a16="http://schemas.microsoft.com/office/drawing/2014/main" id="{E582385C-C4ED-92A4-73A2-7A7B36C617E5}"/>
              </a:ext>
            </a:extLst>
          </p:cNvPr>
          <p:cNvSpPr>
            <a:spLocks noGrp="1"/>
          </p:cNvSpPr>
          <p:nvPr>
            <p:ph idx="1"/>
          </p:nvPr>
        </p:nvSpPr>
        <p:spPr>
          <a:xfrm>
            <a:off x="1920240" y="2312276"/>
            <a:ext cx="8770571" cy="4545724"/>
          </a:xfrm>
        </p:spPr>
        <p:txBody>
          <a:bodyPr>
            <a:noAutofit/>
          </a:bodyPr>
          <a:lstStyle/>
          <a:p>
            <a:r>
              <a:rPr lang="en-US" sz="2600" dirty="0"/>
              <a:t>On June 14, 2023 our attorney emailed the PLA board stating that he consulted with the COLA attorney and concluded that sales tax on PLA membership dues is not required and to work with our CPA to refund tax previously paid.</a:t>
            </a:r>
          </a:p>
        </p:txBody>
      </p:sp>
    </p:spTree>
    <p:extLst>
      <p:ext uri="{BB962C8B-B14F-4D97-AF65-F5344CB8AC3E}">
        <p14:creationId xmlns:p14="http://schemas.microsoft.com/office/powerpoint/2010/main" val="182607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3E17-9FD0-4501-5D56-B99890F1EC9D}"/>
              </a:ext>
            </a:extLst>
          </p:cNvPr>
          <p:cNvSpPr>
            <a:spLocks noGrp="1"/>
          </p:cNvSpPr>
          <p:nvPr>
            <p:ph type="title"/>
          </p:nvPr>
        </p:nvSpPr>
        <p:spPr/>
        <p:txBody>
          <a:bodyPr/>
          <a:lstStyle/>
          <a:p>
            <a:r>
              <a:rPr lang="en-US" dirty="0"/>
              <a:t>Sales Tax Collected not paid to State</a:t>
            </a:r>
          </a:p>
        </p:txBody>
      </p:sp>
      <p:sp>
        <p:nvSpPr>
          <p:cNvPr id="3" name="Content Placeholder 2">
            <a:extLst>
              <a:ext uri="{FF2B5EF4-FFF2-40B4-BE49-F238E27FC236}">
                <a16:creationId xmlns:a16="http://schemas.microsoft.com/office/drawing/2014/main" id="{AD3B3159-C0CB-C668-CC8E-0526DEDC43D2}"/>
              </a:ext>
            </a:extLst>
          </p:cNvPr>
          <p:cNvSpPr>
            <a:spLocks noGrp="1"/>
          </p:cNvSpPr>
          <p:nvPr>
            <p:ph idx="1"/>
          </p:nvPr>
        </p:nvSpPr>
        <p:spPr>
          <a:xfrm>
            <a:off x="1920240" y="2312276"/>
            <a:ext cx="8770571" cy="4314496"/>
          </a:xfrm>
        </p:spPr>
        <p:txBody>
          <a:bodyPr>
            <a:noAutofit/>
          </a:bodyPr>
          <a:lstStyle/>
          <a:p>
            <a:r>
              <a:rPr lang="en-US" sz="2400" dirty="0"/>
              <a:t>Since we received a letter from the state and our attorney advised the PLA Board “that sales tax would not be required for Pines Lake. Please work with the CPA on any issues surrounding this from a payment or refund perspective from the tax previously paid.”</a:t>
            </a:r>
          </a:p>
          <a:p>
            <a:r>
              <a:rPr lang="en-US" sz="2400" dirty="0"/>
              <a:t>I did not pay the sales tax due on June 30, 2023 to the state.</a:t>
            </a:r>
          </a:p>
        </p:txBody>
      </p:sp>
    </p:spTree>
    <p:extLst>
      <p:ext uri="{BB962C8B-B14F-4D97-AF65-F5344CB8AC3E}">
        <p14:creationId xmlns:p14="http://schemas.microsoft.com/office/powerpoint/2010/main" val="194060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9C0B4-7427-C560-7FD1-9150F58A5E9E}"/>
              </a:ext>
            </a:extLst>
          </p:cNvPr>
          <p:cNvSpPr>
            <a:spLocks noGrp="1"/>
          </p:cNvSpPr>
          <p:nvPr>
            <p:ph type="title"/>
          </p:nvPr>
        </p:nvSpPr>
        <p:spPr/>
        <p:txBody>
          <a:bodyPr/>
          <a:lstStyle/>
          <a:p>
            <a:r>
              <a:rPr lang="en-US" dirty="0"/>
              <a:t>Open Board Meeting July 13, 2023</a:t>
            </a:r>
          </a:p>
        </p:txBody>
      </p:sp>
      <p:sp>
        <p:nvSpPr>
          <p:cNvPr id="3" name="Content Placeholder 2">
            <a:extLst>
              <a:ext uri="{FF2B5EF4-FFF2-40B4-BE49-F238E27FC236}">
                <a16:creationId xmlns:a16="http://schemas.microsoft.com/office/drawing/2014/main" id="{B44A49B6-6115-2563-1548-BE8C0FC2BC8B}"/>
              </a:ext>
            </a:extLst>
          </p:cNvPr>
          <p:cNvSpPr>
            <a:spLocks noGrp="1"/>
          </p:cNvSpPr>
          <p:nvPr>
            <p:ph idx="1"/>
          </p:nvPr>
        </p:nvSpPr>
        <p:spPr>
          <a:xfrm>
            <a:off x="1920240" y="2312275"/>
            <a:ext cx="8770571" cy="4246179"/>
          </a:xfrm>
        </p:spPr>
        <p:txBody>
          <a:bodyPr>
            <a:noAutofit/>
          </a:bodyPr>
          <a:lstStyle/>
          <a:p>
            <a:r>
              <a:rPr lang="en-US" sz="3200" dirty="0"/>
              <a:t>I presented that sales tax on membership dues is not required and that the sales tax collected for 2023-24 dues was not remitted to the state and would be refunded to the membership.</a:t>
            </a:r>
          </a:p>
        </p:txBody>
      </p:sp>
    </p:spTree>
    <p:extLst>
      <p:ext uri="{BB962C8B-B14F-4D97-AF65-F5344CB8AC3E}">
        <p14:creationId xmlns:p14="http://schemas.microsoft.com/office/powerpoint/2010/main" val="72743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ADE17-043C-E11B-92CB-F2CBA4FDCF40}"/>
              </a:ext>
            </a:extLst>
          </p:cNvPr>
          <p:cNvSpPr>
            <a:spLocks noGrp="1"/>
          </p:cNvSpPr>
          <p:nvPr>
            <p:ph type="title"/>
          </p:nvPr>
        </p:nvSpPr>
        <p:spPr/>
        <p:txBody>
          <a:bodyPr/>
          <a:lstStyle/>
          <a:p>
            <a:r>
              <a:rPr lang="en-US" dirty="0"/>
              <a:t>From July 13</a:t>
            </a:r>
            <a:r>
              <a:rPr lang="en-US" baseline="30000" dirty="0"/>
              <a:t>th</a:t>
            </a:r>
            <a:r>
              <a:rPr lang="en-US" dirty="0"/>
              <a:t> Meeting Minutes</a:t>
            </a:r>
          </a:p>
        </p:txBody>
      </p:sp>
      <p:sp>
        <p:nvSpPr>
          <p:cNvPr id="3" name="Content Placeholder 2">
            <a:extLst>
              <a:ext uri="{FF2B5EF4-FFF2-40B4-BE49-F238E27FC236}">
                <a16:creationId xmlns:a16="http://schemas.microsoft.com/office/drawing/2014/main" id="{4EF0ACF6-4117-6BA8-5D43-4D9E03496F91}"/>
              </a:ext>
            </a:extLst>
          </p:cNvPr>
          <p:cNvSpPr>
            <a:spLocks noGrp="1"/>
          </p:cNvSpPr>
          <p:nvPr>
            <p:ph idx="1"/>
          </p:nvPr>
        </p:nvSpPr>
        <p:spPr/>
        <p:txBody>
          <a:bodyPr>
            <a:noAutofit/>
          </a:bodyPr>
          <a:lstStyle/>
          <a:p>
            <a:r>
              <a:rPr lang="en-US" sz="2400" dirty="0"/>
              <a:t>Angela Pagano 23 Ledge Road Questioned as to whether there was uniformity among BOT regarding whether PLA is subject to sales tax Heidi advised that there was uniformity but that a process was required to determine how to return the amounts paid to members; this would include prior years’ sales tax paid</a:t>
            </a:r>
          </a:p>
        </p:txBody>
      </p:sp>
    </p:spTree>
    <p:extLst>
      <p:ext uri="{BB962C8B-B14F-4D97-AF65-F5344CB8AC3E}">
        <p14:creationId xmlns:p14="http://schemas.microsoft.com/office/powerpoint/2010/main" val="846185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BA3D-3584-4E13-5338-9A9ABEE498AA}"/>
              </a:ext>
            </a:extLst>
          </p:cNvPr>
          <p:cNvSpPr>
            <a:spLocks noGrp="1"/>
          </p:cNvSpPr>
          <p:nvPr>
            <p:ph type="title"/>
          </p:nvPr>
        </p:nvSpPr>
        <p:spPr/>
        <p:txBody>
          <a:bodyPr>
            <a:normAutofit fontScale="90000"/>
          </a:bodyPr>
          <a:lstStyle/>
          <a:p>
            <a:r>
              <a:rPr lang="en-US" dirty="0"/>
              <a:t>Rogue Email sent to state tax div. without my knowledge or copying the full BOT</a:t>
            </a:r>
          </a:p>
        </p:txBody>
      </p:sp>
      <p:sp>
        <p:nvSpPr>
          <p:cNvPr id="3" name="Content Placeholder 2">
            <a:extLst>
              <a:ext uri="{FF2B5EF4-FFF2-40B4-BE49-F238E27FC236}">
                <a16:creationId xmlns:a16="http://schemas.microsoft.com/office/drawing/2014/main" id="{A16B9369-3A04-63D9-7A39-EF79BCAFE97E}"/>
              </a:ext>
            </a:extLst>
          </p:cNvPr>
          <p:cNvSpPr>
            <a:spLocks noGrp="1"/>
          </p:cNvSpPr>
          <p:nvPr>
            <p:ph idx="1"/>
          </p:nvPr>
        </p:nvSpPr>
        <p:spPr>
          <a:xfrm>
            <a:off x="1920240" y="2312275"/>
            <a:ext cx="8770571" cy="4146331"/>
          </a:xfrm>
        </p:spPr>
        <p:txBody>
          <a:bodyPr>
            <a:noAutofit/>
          </a:bodyPr>
          <a:lstStyle/>
          <a:p>
            <a:r>
              <a:rPr lang="en-US" sz="2000" dirty="0"/>
              <a:t>An email was issued on July 13, 2023 to the NJ Div of taxation by a PLA board member stating that membership in PLA is voluntary and that some members on the PLA board believe dues should be taxed.  The email was signed by the trustee, PLA BOT.</a:t>
            </a:r>
          </a:p>
          <a:p>
            <a:r>
              <a:rPr lang="en-US" sz="2000" dirty="0"/>
              <a:t>As a result of this email stating incorrectly that membership is voluntary, I received an email on August 2, 2023 stating that sales tax on our membership dues is taxable.</a:t>
            </a:r>
          </a:p>
        </p:txBody>
      </p:sp>
    </p:spTree>
    <p:extLst>
      <p:ext uri="{BB962C8B-B14F-4D97-AF65-F5344CB8AC3E}">
        <p14:creationId xmlns:p14="http://schemas.microsoft.com/office/powerpoint/2010/main" val="2186586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C7493-2C98-15C3-5DC6-5451FAF5BB11}"/>
              </a:ext>
            </a:extLst>
          </p:cNvPr>
          <p:cNvSpPr>
            <a:spLocks noGrp="1"/>
          </p:cNvSpPr>
          <p:nvPr>
            <p:ph type="title"/>
          </p:nvPr>
        </p:nvSpPr>
        <p:spPr/>
        <p:txBody>
          <a:bodyPr/>
          <a:lstStyle/>
          <a:p>
            <a:r>
              <a:rPr lang="en-US" dirty="0"/>
              <a:t>PLA Board Meeting on Aug. 8, 2023</a:t>
            </a:r>
          </a:p>
        </p:txBody>
      </p:sp>
      <p:sp>
        <p:nvSpPr>
          <p:cNvPr id="3" name="Content Placeholder 2">
            <a:extLst>
              <a:ext uri="{FF2B5EF4-FFF2-40B4-BE49-F238E27FC236}">
                <a16:creationId xmlns:a16="http://schemas.microsoft.com/office/drawing/2014/main" id="{33040C49-0D38-07A9-8EF8-46F94874A1D8}"/>
              </a:ext>
            </a:extLst>
          </p:cNvPr>
          <p:cNvSpPr>
            <a:spLocks noGrp="1"/>
          </p:cNvSpPr>
          <p:nvPr>
            <p:ph idx="1"/>
          </p:nvPr>
        </p:nvSpPr>
        <p:spPr>
          <a:xfrm>
            <a:off x="1920240" y="2312275"/>
            <a:ext cx="8770571" cy="4282965"/>
          </a:xfrm>
        </p:spPr>
        <p:txBody>
          <a:bodyPr>
            <a:normAutofit fontScale="92500" lnSpcReduction="20000"/>
          </a:bodyPr>
          <a:lstStyle/>
          <a:p>
            <a:r>
              <a:rPr lang="en-US" sz="2800" dirty="0"/>
              <a:t>In an effort to clarify whether or not PLA membership dues are taxable or not it was decided at the Aug 8, 2023 board meeting for me to work with a CPA consultant knowledgeable about sales tax.</a:t>
            </a:r>
          </a:p>
          <a:p>
            <a:r>
              <a:rPr lang="en-US" sz="2800" dirty="0"/>
              <a:t>Our consultant Eisner </a:t>
            </a:r>
            <a:r>
              <a:rPr lang="en-US" sz="2800" dirty="0" err="1"/>
              <a:t>Amper</a:t>
            </a:r>
            <a:r>
              <a:rPr lang="en-US" sz="2800" dirty="0"/>
              <a:t>, issued a new letter on Sept. 12, 2023 to the state asking for clarification.</a:t>
            </a:r>
          </a:p>
          <a:p>
            <a:endParaRPr lang="en-US" dirty="0"/>
          </a:p>
        </p:txBody>
      </p:sp>
    </p:spTree>
    <p:extLst>
      <p:ext uri="{BB962C8B-B14F-4D97-AF65-F5344CB8AC3E}">
        <p14:creationId xmlns:p14="http://schemas.microsoft.com/office/powerpoint/2010/main" val="916218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6971-6FFA-1394-2AE5-5BC7512DD720}"/>
              </a:ext>
            </a:extLst>
          </p:cNvPr>
          <p:cNvSpPr>
            <a:spLocks noGrp="1"/>
          </p:cNvSpPr>
          <p:nvPr>
            <p:ph type="title"/>
          </p:nvPr>
        </p:nvSpPr>
        <p:spPr/>
        <p:txBody>
          <a:bodyPr>
            <a:normAutofit fontScale="90000"/>
          </a:bodyPr>
          <a:lstStyle/>
          <a:p>
            <a:r>
              <a:rPr lang="en-US" dirty="0"/>
              <a:t>New Letter from the NJ State Div of Taxation</a:t>
            </a:r>
          </a:p>
        </p:txBody>
      </p:sp>
      <p:sp>
        <p:nvSpPr>
          <p:cNvPr id="3" name="Content Placeholder 2">
            <a:extLst>
              <a:ext uri="{FF2B5EF4-FFF2-40B4-BE49-F238E27FC236}">
                <a16:creationId xmlns:a16="http://schemas.microsoft.com/office/drawing/2014/main" id="{00491909-B773-56E0-66C6-60BB101983F8}"/>
              </a:ext>
            </a:extLst>
          </p:cNvPr>
          <p:cNvSpPr>
            <a:spLocks noGrp="1"/>
          </p:cNvSpPr>
          <p:nvPr>
            <p:ph idx="1"/>
          </p:nvPr>
        </p:nvSpPr>
        <p:spPr>
          <a:xfrm>
            <a:off x="1920240" y="2312275"/>
            <a:ext cx="8770571" cy="4440621"/>
          </a:xfrm>
        </p:spPr>
        <p:txBody>
          <a:bodyPr>
            <a:noAutofit/>
          </a:bodyPr>
          <a:lstStyle/>
          <a:p>
            <a:r>
              <a:rPr lang="en-US" sz="2800" dirty="0"/>
              <a:t>On Jan. 24, 2024, our consultant received a new letter from the state that concluded PLA dues are not taxable.</a:t>
            </a:r>
          </a:p>
          <a:p>
            <a:r>
              <a:rPr lang="en-US" sz="2800" dirty="0"/>
              <a:t>On Jan. 25, 2024, with the approval of the PLA President, an email went out to all members of the PLA community stating that sales tax is not required on dues.</a:t>
            </a:r>
          </a:p>
        </p:txBody>
      </p:sp>
    </p:spTree>
    <p:extLst>
      <p:ext uri="{BB962C8B-B14F-4D97-AF65-F5344CB8AC3E}">
        <p14:creationId xmlns:p14="http://schemas.microsoft.com/office/powerpoint/2010/main" val="33148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8B72B-33B8-A8D5-C2CF-DB9526E573E2}"/>
              </a:ext>
            </a:extLst>
          </p:cNvPr>
          <p:cNvSpPr>
            <a:spLocks noGrp="1"/>
          </p:cNvSpPr>
          <p:nvPr>
            <p:ph type="title"/>
          </p:nvPr>
        </p:nvSpPr>
        <p:spPr/>
        <p:txBody>
          <a:bodyPr/>
          <a:lstStyle/>
          <a:p>
            <a:r>
              <a:rPr lang="en-US" dirty="0"/>
              <a:t>PLA Board Meeting Feb. 8, 2023</a:t>
            </a:r>
          </a:p>
        </p:txBody>
      </p:sp>
      <p:sp>
        <p:nvSpPr>
          <p:cNvPr id="3" name="Content Placeholder 2">
            <a:extLst>
              <a:ext uri="{FF2B5EF4-FFF2-40B4-BE49-F238E27FC236}">
                <a16:creationId xmlns:a16="http://schemas.microsoft.com/office/drawing/2014/main" id="{CB86876D-663F-0978-D32A-EA4722B89919}"/>
              </a:ext>
            </a:extLst>
          </p:cNvPr>
          <p:cNvSpPr>
            <a:spLocks noGrp="1"/>
          </p:cNvSpPr>
          <p:nvPr>
            <p:ph idx="1"/>
          </p:nvPr>
        </p:nvSpPr>
        <p:spPr/>
        <p:txBody>
          <a:bodyPr>
            <a:normAutofit/>
          </a:bodyPr>
          <a:lstStyle/>
          <a:p>
            <a:r>
              <a:rPr lang="en-US" sz="2800" dirty="0"/>
              <a:t>At the board meeting of Feb. 8, 2023 several board members stated that they still  believe sales tax on our membership dues are taxable primarily because of their belief that membership in PLA is voluntary.</a:t>
            </a:r>
          </a:p>
        </p:txBody>
      </p:sp>
    </p:spTree>
    <p:extLst>
      <p:ext uri="{BB962C8B-B14F-4D97-AF65-F5344CB8AC3E}">
        <p14:creationId xmlns:p14="http://schemas.microsoft.com/office/powerpoint/2010/main" val="4131438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DB9DE-799C-76AB-F356-A4742662B621}"/>
              </a:ext>
            </a:extLst>
          </p:cNvPr>
          <p:cNvSpPr>
            <a:spLocks noGrp="1"/>
          </p:cNvSpPr>
          <p:nvPr>
            <p:ph type="title"/>
          </p:nvPr>
        </p:nvSpPr>
        <p:spPr/>
        <p:txBody>
          <a:bodyPr/>
          <a:lstStyle/>
          <a:p>
            <a:r>
              <a:rPr lang="en-US" dirty="0"/>
              <a:t>Our Attorney emailed COLA attorney</a:t>
            </a:r>
          </a:p>
        </p:txBody>
      </p:sp>
      <p:sp>
        <p:nvSpPr>
          <p:cNvPr id="3" name="Content Placeholder 2">
            <a:extLst>
              <a:ext uri="{FF2B5EF4-FFF2-40B4-BE49-F238E27FC236}">
                <a16:creationId xmlns:a16="http://schemas.microsoft.com/office/drawing/2014/main" id="{8F4D3F30-F0E4-0BD6-36DA-0166276DD2C4}"/>
              </a:ext>
            </a:extLst>
          </p:cNvPr>
          <p:cNvSpPr>
            <a:spLocks noGrp="1"/>
          </p:cNvSpPr>
          <p:nvPr>
            <p:ph idx="1"/>
          </p:nvPr>
        </p:nvSpPr>
        <p:spPr>
          <a:xfrm>
            <a:off x="1920240" y="2312276"/>
            <a:ext cx="8770571" cy="4293476"/>
          </a:xfrm>
        </p:spPr>
        <p:txBody>
          <a:bodyPr>
            <a:noAutofit/>
          </a:bodyPr>
          <a:lstStyle/>
          <a:p>
            <a:r>
              <a:rPr lang="en-US" sz="2000" dirty="0"/>
              <a:t>On Feb 21, 2024 our Attorney contacted the COLA attorney again to clarify some of the issues the PLA board was having deciding on whether or not our dues are taxable.</a:t>
            </a:r>
          </a:p>
          <a:p>
            <a:r>
              <a:rPr lang="en-US" sz="2000" dirty="0"/>
              <a:t>She stated that “For lakes that are mandatory membership, no sales tax is paid.” </a:t>
            </a:r>
          </a:p>
          <a:p>
            <a:r>
              <a:rPr lang="en-US" sz="2000" dirty="0"/>
              <a:t>She added lakes that are mandatory “based on a lake rights or other obligation in the historic documents” do not pay sales tax.</a:t>
            </a:r>
          </a:p>
        </p:txBody>
      </p:sp>
    </p:spTree>
    <p:extLst>
      <p:ext uri="{BB962C8B-B14F-4D97-AF65-F5344CB8AC3E}">
        <p14:creationId xmlns:p14="http://schemas.microsoft.com/office/powerpoint/2010/main" val="1939824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BA81-86FD-AD65-C906-23F774346721}"/>
              </a:ext>
            </a:extLst>
          </p:cNvPr>
          <p:cNvSpPr>
            <a:spLocks noGrp="1"/>
          </p:cNvSpPr>
          <p:nvPr>
            <p:ph type="title"/>
          </p:nvPr>
        </p:nvSpPr>
        <p:spPr/>
        <p:txBody>
          <a:bodyPr>
            <a:normAutofit fontScale="90000"/>
          </a:bodyPr>
          <a:lstStyle/>
          <a:p>
            <a:r>
              <a:rPr lang="en-US" dirty="0"/>
              <a:t>Opinion from Tax Consultant to PLA Board</a:t>
            </a:r>
          </a:p>
        </p:txBody>
      </p:sp>
      <p:sp>
        <p:nvSpPr>
          <p:cNvPr id="3" name="Content Placeholder 2">
            <a:extLst>
              <a:ext uri="{FF2B5EF4-FFF2-40B4-BE49-F238E27FC236}">
                <a16:creationId xmlns:a16="http://schemas.microsoft.com/office/drawing/2014/main" id="{BAB8B881-3378-A486-DF6C-90228B0FEBCF}"/>
              </a:ext>
            </a:extLst>
          </p:cNvPr>
          <p:cNvSpPr>
            <a:spLocks noGrp="1"/>
          </p:cNvSpPr>
          <p:nvPr>
            <p:ph idx="1"/>
          </p:nvPr>
        </p:nvSpPr>
        <p:spPr>
          <a:xfrm>
            <a:off x="1920240" y="2312276"/>
            <a:ext cx="8770571" cy="4356538"/>
          </a:xfrm>
        </p:spPr>
        <p:txBody>
          <a:bodyPr>
            <a:noAutofit/>
          </a:bodyPr>
          <a:lstStyle/>
          <a:p>
            <a:r>
              <a:rPr lang="en-US" sz="2400" dirty="0"/>
              <a:t>On March 19</a:t>
            </a:r>
            <a:r>
              <a:rPr lang="en-US" sz="2400" baseline="30000" dirty="0"/>
              <a:t>th</a:t>
            </a:r>
            <a:r>
              <a:rPr lang="en-US" sz="2400" dirty="0"/>
              <a:t> our tax consultant stated “I believe the dues are not subject to sales tax.” and he “would be comfortable at this point refunding to the members any sales tax collected which has yet to be remitted to the state and not collecting sales tax moving forward.”</a:t>
            </a:r>
          </a:p>
          <a:p>
            <a:r>
              <a:rPr lang="en-US" sz="2400" dirty="0"/>
              <a:t>He also made some recommendations to clarify our position moving forward.</a:t>
            </a:r>
            <a:endParaRPr lang="en-US" sz="24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79411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1455-D5ED-E1F2-3D45-0520D0F02DF7}"/>
              </a:ext>
            </a:extLst>
          </p:cNvPr>
          <p:cNvSpPr>
            <a:spLocks noGrp="1"/>
          </p:cNvSpPr>
          <p:nvPr>
            <p:ph type="title"/>
          </p:nvPr>
        </p:nvSpPr>
        <p:spPr/>
        <p:txBody>
          <a:bodyPr/>
          <a:lstStyle/>
          <a:p>
            <a:r>
              <a:rPr lang="en-US" dirty="0"/>
              <a:t>My conversation with COLA attorney</a:t>
            </a:r>
          </a:p>
        </p:txBody>
      </p:sp>
      <p:sp>
        <p:nvSpPr>
          <p:cNvPr id="3" name="Content Placeholder 2">
            <a:extLst>
              <a:ext uri="{FF2B5EF4-FFF2-40B4-BE49-F238E27FC236}">
                <a16:creationId xmlns:a16="http://schemas.microsoft.com/office/drawing/2014/main" id="{FD57FC4F-6566-372F-5A6D-9EE0D3EE796E}"/>
              </a:ext>
            </a:extLst>
          </p:cNvPr>
          <p:cNvSpPr>
            <a:spLocks noGrp="1"/>
          </p:cNvSpPr>
          <p:nvPr>
            <p:ph idx="1"/>
          </p:nvPr>
        </p:nvSpPr>
        <p:spPr/>
        <p:txBody>
          <a:bodyPr>
            <a:normAutofit fontScale="92500" lnSpcReduction="20000"/>
          </a:bodyPr>
          <a:lstStyle/>
          <a:p>
            <a:r>
              <a:rPr lang="en-US" sz="2600"/>
              <a:t>Last </a:t>
            </a:r>
            <a:r>
              <a:rPr lang="en-US" sz="2600" dirty="0"/>
              <a:t>week I spoke with COLA attorney for the first time.</a:t>
            </a:r>
          </a:p>
          <a:p>
            <a:r>
              <a:rPr lang="en-US" sz="2600" dirty="0"/>
              <a:t>She is clearly a subject matter expert on Sales Tax for Lake Associations.</a:t>
            </a:r>
          </a:p>
          <a:p>
            <a:r>
              <a:rPr lang="en-US" sz="2600" dirty="0"/>
              <a:t>She told me that she would not recommend collecting sales tax moving forward and to rely on the letters we received from the state of NJ.</a:t>
            </a:r>
          </a:p>
          <a:p>
            <a:endParaRPr lang="en-US" dirty="0"/>
          </a:p>
        </p:txBody>
      </p:sp>
    </p:spTree>
    <p:extLst>
      <p:ext uri="{BB962C8B-B14F-4D97-AF65-F5344CB8AC3E}">
        <p14:creationId xmlns:p14="http://schemas.microsoft.com/office/powerpoint/2010/main" val="2864769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FABD-62CC-30E5-6BB4-FF2C722B4398}"/>
              </a:ext>
            </a:extLst>
          </p:cNvPr>
          <p:cNvSpPr>
            <a:spLocks noGrp="1"/>
          </p:cNvSpPr>
          <p:nvPr>
            <p:ph type="title"/>
          </p:nvPr>
        </p:nvSpPr>
        <p:spPr/>
        <p:txBody>
          <a:bodyPr>
            <a:normAutofit fontScale="90000"/>
          </a:bodyPr>
          <a:lstStyle/>
          <a:p>
            <a:r>
              <a:rPr lang="en-US"/>
              <a:t>Conversation with </a:t>
            </a:r>
            <a:r>
              <a:rPr lang="en-US" dirty="0"/>
              <a:t>COLA Attorney continued</a:t>
            </a:r>
          </a:p>
        </p:txBody>
      </p:sp>
      <p:sp>
        <p:nvSpPr>
          <p:cNvPr id="3" name="Content Placeholder 2">
            <a:extLst>
              <a:ext uri="{FF2B5EF4-FFF2-40B4-BE49-F238E27FC236}">
                <a16:creationId xmlns:a16="http://schemas.microsoft.com/office/drawing/2014/main" id="{3BF01A4A-9A2D-1D20-05BA-D21FB33F39F1}"/>
              </a:ext>
            </a:extLst>
          </p:cNvPr>
          <p:cNvSpPr>
            <a:spLocks noGrp="1"/>
          </p:cNvSpPr>
          <p:nvPr>
            <p:ph idx="1"/>
          </p:nvPr>
        </p:nvSpPr>
        <p:spPr>
          <a:xfrm>
            <a:off x="1920240" y="2312275"/>
            <a:ext cx="8770571" cy="4580511"/>
          </a:xfrm>
        </p:spPr>
        <p:txBody>
          <a:bodyPr>
            <a:noAutofit/>
          </a:bodyPr>
          <a:lstStyle/>
          <a:p>
            <a:r>
              <a:rPr lang="en-US" sz="2200" dirty="0"/>
              <a:t>She already reviewed one title from Algonquin that was forwarded to her by our attorney. </a:t>
            </a:r>
          </a:p>
          <a:p>
            <a:r>
              <a:rPr lang="en-US" sz="2200" dirty="0"/>
              <a:t>That title provides owner with the rights to use the lake and implies an obligation to pay fees.  This is what makes membership and payment of dues required and is supported by case law.</a:t>
            </a:r>
          </a:p>
          <a:p>
            <a:r>
              <a:rPr lang="en-US" sz="2200" dirty="0"/>
              <a:t>She would like to see about a total of 5 random titles around the lake to see if they all have similar language.</a:t>
            </a:r>
          </a:p>
        </p:txBody>
      </p:sp>
    </p:spTree>
    <p:extLst>
      <p:ext uri="{BB962C8B-B14F-4D97-AF65-F5344CB8AC3E}">
        <p14:creationId xmlns:p14="http://schemas.microsoft.com/office/powerpoint/2010/main" val="2126405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4505-20C6-6958-335E-F13D2480FA9A}"/>
              </a:ext>
            </a:extLst>
          </p:cNvPr>
          <p:cNvSpPr>
            <a:spLocks noGrp="1"/>
          </p:cNvSpPr>
          <p:nvPr>
            <p:ph type="title"/>
          </p:nvPr>
        </p:nvSpPr>
        <p:spPr/>
        <p:txBody>
          <a:bodyPr>
            <a:normAutofit fontScale="90000"/>
          </a:bodyPr>
          <a:lstStyle/>
          <a:p>
            <a:r>
              <a:rPr lang="en-US" dirty="0"/>
              <a:t>Expert COLA Attorney </a:t>
            </a:r>
            <a:r>
              <a:rPr lang="en-US"/>
              <a:t>is aware </a:t>
            </a:r>
            <a:r>
              <a:rPr lang="en-US" dirty="0"/>
              <a:t>of the 2020 Law that clarifies “mandatory”</a:t>
            </a:r>
          </a:p>
        </p:txBody>
      </p:sp>
      <p:sp>
        <p:nvSpPr>
          <p:cNvPr id="3" name="Content Placeholder 2">
            <a:extLst>
              <a:ext uri="{FF2B5EF4-FFF2-40B4-BE49-F238E27FC236}">
                <a16:creationId xmlns:a16="http://schemas.microsoft.com/office/drawing/2014/main" id="{02E99A67-B67C-E863-0815-CE51812077F4}"/>
              </a:ext>
            </a:extLst>
          </p:cNvPr>
          <p:cNvSpPr>
            <a:spLocks noGrp="1"/>
          </p:cNvSpPr>
          <p:nvPr>
            <p:ph idx="1"/>
          </p:nvPr>
        </p:nvSpPr>
        <p:spPr/>
        <p:txBody>
          <a:bodyPr>
            <a:normAutofit lnSpcReduction="10000"/>
          </a:bodyPr>
          <a:lstStyle/>
          <a:p>
            <a:r>
              <a:rPr lang="en-US" sz="2000" dirty="0"/>
              <a:t>Gov Murphy signed a law in 2020 clarifying the terms under which private lake communities can pursue mandatory assessments on residents who refuse membership under the 2017 PREDFDA amendment.</a:t>
            </a:r>
          </a:p>
          <a:p>
            <a:r>
              <a:rPr lang="en-US" sz="2000" dirty="0"/>
              <a:t>The legislation states that communities may not solely rely on the 2017 changes expanding the legal definition of membership, but may still charge fees if another legal basis exists such as title documents or deeds.</a:t>
            </a:r>
          </a:p>
          <a:p>
            <a:endParaRPr lang="en-US" dirty="0"/>
          </a:p>
        </p:txBody>
      </p:sp>
    </p:spTree>
    <p:extLst>
      <p:ext uri="{BB962C8B-B14F-4D97-AF65-F5344CB8AC3E}">
        <p14:creationId xmlns:p14="http://schemas.microsoft.com/office/powerpoint/2010/main" val="952189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4F92-2432-4B33-2FBC-A60DA39AD59C}"/>
              </a:ext>
            </a:extLst>
          </p:cNvPr>
          <p:cNvSpPr>
            <a:spLocks noGrp="1"/>
          </p:cNvSpPr>
          <p:nvPr>
            <p:ph type="title"/>
          </p:nvPr>
        </p:nvSpPr>
        <p:spPr/>
        <p:txBody>
          <a:bodyPr>
            <a:normAutofit fontScale="90000"/>
          </a:bodyPr>
          <a:lstStyle/>
          <a:p>
            <a:r>
              <a:rPr lang="en-US" dirty="0"/>
              <a:t>Conversation with COLA attorney continued</a:t>
            </a:r>
          </a:p>
        </p:txBody>
      </p:sp>
      <p:sp>
        <p:nvSpPr>
          <p:cNvPr id="3" name="Content Placeholder 2">
            <a:extLst>
              <a:ext uri="{FF2B5EF4-FFF2-40B4-BE49-F238E27FC236}">
                <a16:creationId xmlns:a16="http://schemas.microsoft.com/office/drawing/2014/main" id="{2F0B24B7-1C85-F796-3CC2-8645F51B050D}"/>
              </a:ext>
            </a:extLst>
          </p:cNvPr>
          <p:cNvSpPr>
            <a:spLocks noGrp="1"/>
          </p:cNvSpPr>
          <p:nvPr>
            <p:ph idx="1"/>
          </p:nvPr>
        </p:nvSpPr>
        <p:spPr>
          <a:xfrm>
            <a:off x="1920240" y="2312276"/>
            <a:ext cx="8770571" cy="4103504"/>
          </a:xfrm>
        </p:spPr>
        <p:txBody>
          <a:bodyPr>
            <a:noAutofit/>
          </a:bodyPr>
          <a:lstStyle/>
          <a:p>
            <a:r>
              <a:rPr lang="en-US" sz="2400" dirty="0"/>
              <a:t>She also stated that most lake associations have some issues with language in their historic documentation.</a:t>
            </a:r>
          </a:p>
          <a:p>
            <a:r>
              <a:rPr lang="en-US" sz="2400" dirty="0"/>
              <a:t>She mentioned if there are any issues there are ways to fix them.</a:t>
            </a:r>
          </a:p>
          <a:p>
            <a:r>
              <a:rPr lang="en-US" sz="2400" dirty="0"/>
              <a:t>She will do the analysis of the titles for us for a fee of approximately $1,500 to $3,000</a:t>
            </a:r>
          </a:p>
        </p:txBody>
      </p:sp>
    </p:spTree>
    <p:extLst>
      <p:ext uri="{BB962C8B-B14F-4D97-AF65-F5344CB8AC3E}">
        <p14:creationId xmlns:p14="http://schemas.microsoft.com/office/powerpoint/2010/main" val="3738796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DCAB-85D9-A18E-B0D3-F02CFC38C4B0}"/>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EBC5706-6180-C5A3-ECBE-48C8146B90E7}"/>
              </a:ext>
            </a:extLst>
          </p:cNvPr>
          <p:cNvSpPr>
            <a:spLocks noGrp="1"/>
          </p:cNvSpPr>
          <p:nvPr>
            <p:ph idx="1"/>
          </p:nvPr>
        </p:nvSpPr>
        <p:spPr>
          <a:xfrm>
            <a:off x="1920240" y="2312276"/>
            <a:ext cx="8770571" cy="4103504"/>
          </a:xfrm>
        </p:spPr>
        <p:txBody>
          <a:bodyPr>
            <a:noAutofit/>
          </a:bodyPr>
          <a:lstStyle/>
          <a:p>
            <a:pPr marL="285750" indent="-285750">
              <a:buFont typeface="Arial" panose="020B0604020202020204" pitchFamily="34" charset="0"/>
              <a:buChar char="•"/>
            </a:pPr>
            <a:r>
              <a:rPr lang="en-US" sz="2000" dirty="0"/>
              <a:t>Letters were received from the state of NJ in June 2023 and again in January 2024, stating that sales tax is not required on dues.</a:t>
            </a:r>
          </a:p>
          <a:p>
            <a:pPr marL="285750" indent="-285750">
              <a:buFont typeface="Arial" panose="020B0604020202020204" pitchFamily="34" charset="0"/>
              <a:buChar char="•"/>
            </a:pPr>
            <a:r>
              <a:rPr lang="en-US" sz="2000" dirty="0"/>
              <a:t>PLA is an association covered by PREDFDA stating all homeowners in the community are members and membership is required.</a:t>
            </a:r>
          </a:p>
          <a:p>
            <a:endParaRPr lang="en-US" sz="2000" dirty="0"/>
          </a:p>
        </p:txBody>
      </p:sp>
    </p:spTree>
    <p:extLst>
      <p:ext uri="{BB962C8B-B14F-4D97-AF65-F5344CB8AC3E}">
        <p14:creationId xmlns:p14="http://schemas.microsoft.com/office/powerpoint/2010/main" val="948427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13A87-B23B-BE98-CA0C-CCAB4EA0A6D5}"/>
              </a:ext>
            </a:extLst>
          </p:cNvPr>
          <p:cNvSpPr>
            <a:spLocks noGrp="1"/>
          </p:cNvSpPr>
          <p:nvPr>
            <p:ph type="title"/>
          </p:nvPr>
        </p:nvSpPr>
        <p:spPr/>
        <p:txBody>
          <a:bodyPr/>
          <a:lstStyle/>
          <a:p>
            <a:r>
              <a:rPr lang="en-US" dirty="0"/>
              <a:t>Summary Continued</a:t>
            </a:r>
          </a:p>
        </p:txBody>
      </p:sp>
      <p:sp>
        <p:nvSpPr>
          <p:cNvPr id="3" name="Content Placeholder 2">
            <a:extLst>
              <a:ext uri="{FF2B5EF4-FFF2-40B4-BE49-F238E27FC236}">
                <a16:creationId xmlns:a16="http://schemas.microsoft.com/office/drawing/2014/main" id="{25A9C9E2-73C1-D5D2-A0C8-A060173D2DC3}"/>
              </a:ext>
            </a:extLst>
          </p:cNvPr>
          <p:cNvSpPr>
            <a:spLocks noGrp="1"/>
          </p:cNvSpPr>
          <p:nvPr>
            <p:ph idx="1"/>
          </p:nvPr>
        </p:nvSpPr>
        <p:spPr>
          <a:xfrm>
            <a:off x="1920240" y="2312275"/>
            <a:ext cx="8770571" cy="4277367"/>
          </a:xfrm>
        </p:spPr>
        <p:txBody>
          <a:bodyPr>
            <a:noAutofit/>
          </a:bodyPr>
          <a:lstStyle/>
          <a:p>
            <a:pPr marL="285750" indent="-285750">
              <a:buFont typeface="Arial" panose="020B0604020202020204" pitchFamily="34" charset="0"/>
              <a:buChar char="•"/>
            </a:pPr>
            <a:r>
              <a:rPr lang="en-US" sz="2000" dirty="0"/>
              <a:t>Our by-laws state that to become a member in good standing, all back dues are to be paid going back to 1982.</a:t>
            </a:r>
          </a:p>
          <a:p>
            <a:pPr marL="285750" indent="-285750">
              <a:buFont typeface="Arial" panose="020B0604020202020204" pitchFamily="34" charset="0"/>
              <a:buChar char="•"/>
            </a:pPr>
            <a:r>
              <a:rPr lang="en-US" sz="2000" dirty="0"/>
              <a:t>We have successfully collected over $500,000 in back dues over the last 11 years.</a:t>
            </a:r>
          </a:p>
          <a:p>
            <a:pPr marL="285750" indent="-285750">
              <a:buFont typeface="Arial" panose="020B0604020202020204" pitchFamily="34" charset="0"/>
              <a:buChar char="•"/>
            </a:pPr>
            <a:r>
              <a:rPr lang="en-US" sz="2000" dirty="0"/>
              <a:t>A tax expert and a legal expert have both agreed sales tax is not required on membership dues.  These opinions are based on how we currently treat membership and dues payments.</a:t>
            </a:r>
          </a:p>
        </p:txBody>
      </p:sp>
    </p:spTree>
    <p:extLst>
      <p:ext uri="{BB962C8B-B14F-4D97-AF65-F5344CB8AC3E}">
        <p14:creationId xmlns:p14="http://schemas.microsoft.com/office/powerpoint/2010/main" val="2387151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6CBC-5547-9B0A-4326-BDAE64BFDE1E}"/>
              </a:ext>
            </a:extLst>
          </p:cNvPr>
          <p:cNvSpPr>
            <a:spLocks noGrp="1"/>
          </p:cNvSpPr>
          <p:nvPr>
            <p:ph type="title"/>
          </p:nvPr>
        </p:nvSpPr>
        <p:spPr/>
        <p:txBody>
          <a:bodyPr/>
          <a:lstStyle/>
          <a:p>
            <a:r>
              <a:rPr lang="en-US" dirty="0"/>
              <a:t>Treasurer recommendations</a:t>
            </a:r>
          </a:p>
        </p:txBody>
      </p:sp>
      <p:sp>
        <p:nvSpPr>
          <p:cNvPr id="3" name="Content Placeholder 2">
            <a:extLst>
              <a:ext uri="{FF2B5EF4-FFF2-40B4-BE49-F238E27FC236}">
                <a16:creationId xmlns:a16="http://schemas.microsoft.com/office/drawing/2014/main" id="{8840136B-CEE0-733C-3882-E3CEE83EC36E}"/>
              </a:ext>
            </a:extLst>
          </p:cNvPr>
          <p:cNvSpPr>
            <a:spLocks noGrp="1"/>
          </p:cNvSpPr>
          <p:nvPr>
            <p:ph idx="1"/>
          </p:nvPr>
        </p:nvSpPr>
        <p:spPr>
          <a:xfrm>
            <a:off x="1920240" y="2312276"/>
            <a:ext cx="8770571" cy="4312154"/>
          </a:xfrm>
        </p:spPr>
        <p:txBody>
          <a:bodyPr>
            <a:noAutofit/>
          </a:bodyPr>
          <a:lstStyle/>
          <a:p>
            <a:pPr marL="342900" indent="-342900">
              <a:buFont typeface="Arial" panose="020B0604020202020204" pitchFamily="34" charset="0"/>
              <a:buChar char="•"/>
            </a:pPr>
            <a:r>
              <a:rPr lang="en-US" sz="2000" dirty="0"/>
              <a:t>We do not pay </a:t>
            </a:r>
            <a:r>
              <a:rPr lang="en-US" sz="2000"/>
              <a:t>last year’s </a:t>
            </a:r>
            <a:r>
              <a:rPr lang="en-US" sz="2000" dirty="0"/>
              <a:t>collected sales tax to the state.</a:t>
            </a:r>
          </a:p>
          <a:p>
            <a:pPr marL="342900" indent="-342900">
              <a:buFont typeface="Arial" panose="020B0604020202020204" pitchFamily="34" charset="0"/>
              <a:buChar char="•"/>
            </a:pPr>
            <a:r>
              <a:rPr lang="en-US" sz="2000" dirty="0"/>
              <a:t>Sales tax on membership dues not be collected moving forward.  A savings of approximately $70 per family or approximately $45,000 for all of Pines Lake each year.</a:t>
            </a:r>
          </a:p>
          <a:p>
            <a:pPr marL="342900" indent="-342900">
              <a:buFont typeface="Arial" panose="020B0604020202020204" pitchFamily="34" charset="0"/>
              <a:buChar char="•"/>
            </a:pPr>
            <a:r>
              <a:rPr lang="en-US" sz="2000" dirty="0"/>
              <a:t>Hire the COLA attorney to do the title analysis for approximately $1,500-$3,000.</a:t>
            </a:r>
          </a:p>
          <a:p>
            <a:pPr marL="342900" indent="-342900">
              <a:buFont typeface="Arial" panose="020B0604020202020204" pitchFamily="34" charset="0"/>
              <a:buChar char="•"/>
            </a:pPr>
            <a:r>
              <a:rPr lang="en-US" sz="2000" dirty="0"/>
              <a:t>Return of the just over $43,000 of sales tax paid by all members in 2023/24 to our members after the COLA attorney analysis is completed. </a:t>
            </a:r>
          </a:p>
        </p:txBody>
      </p:sp>
    </p:spTree>
    <p:extLst>
      <p:ext uri="{BB962C8B-B14F-4D97-AF65-F5344CB8AC3E}">
        <p14:creationId xmlns:p14="http://schemas.microsoft.com/office/powerpoint/2010/main" val="2578729912"/>
      </p:ext>
    </p:extLst>
  </p:cSld>
  <p:clrMapOvr>
    <a:masterClrMapping/>
  </p:clrMapOvr>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otalTime>717</TotalTime>
  <Words>1421</Words>
  <Application>Microsoft Office PowerPoint</Application>
  <PresentationFormat>Widescreen</PresentationFormat>
  <Paragraphs>78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Meiryo</vt:lpstr>
      <vt:lpstr>Arial</vt:lpstr>
      <vt:lpstr>Corbel</vt:lpstr>
      <vt:lpstr>SketchLinesVTI</vt:lpstr>
      <vt:lpstr>Pines Lake Association</vt:lpstr>
      <vt:lpstr>Request to investigate</vt:lpstr>
      <vt:lpstr>Researched the subject</vt:lpstr>
      <vt:lpstr>Planned Real Estate Development Full Disclosure Act (PREDFDA)</vt:lpstr>
      <vt:lpstr>Similar Lakes to Pines Lake in NJ</vt:lpstr>
      <vt:lpstr>Contacted NJ Sales Tax Div</vt:lpstr>
      <vt:lpstr>PLA Board Notification</vt:lpstr>
      <vt:lpstr>Coalition of Lake Associations (COLA)</vt:lpstr>
      <vt:lpstr>Sales Tax Collected not paid to State</vt:lpstr>
      <vt:lpstr>Open Board Meeting July 13, 2023</vt:lpstr>
      <vt:lpstr>From July 13th Meeting Minutes</vt:lpstr>
      <vt:lpstr>Rogue Email sent to state tax div. without my knowledge or copying the full BOT</vt:lpstr>
      <vt:lpstr>PLA Board Meeting on Aug. 8, 2023</vt:lpstr>
      <vt:lpstr>New Letter from the NJ State Div of Taxation</vt:lpstr>
      <vt:lpstr>PLA Board Meeting Feb. 8, 2023</vt:lpstr>
      <vt:lpstr>Our Attorney emailed COLA attorney</vt:lpstr>
      <vt:lpstr>Opinion from Tax Consultant to PLA Board</vt:lpstr>
      <vt:lpstr>My conversation with COLA attorney</vt:lpstr>
      <vt:lpstr>Conversation with COLA Attorney continued</vt:lpstr>
      <vt:lpstr>Expert COLA Attorney is aware of the 2020 Law that clarifies “mandatory”</vt:lpstr>
      <vt:lpstr>Conversation with COLA attorney continued</vt:lpstr>
      <vt:lpstr>Summary</vt:lpstr>
      <vt:lpstr>Summary Continued</vt:lpstr>
      <vt:lpstr>Treasurer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Pines Lake Association</dc:title>
  <dc:creator>Tony Barberio</dc:creator>
  <cp:lastModifiedBy>Tony Barberio</cp:lastModifiedBy>
  <cp:revision>8</cp:revision>
  <cp:lastPrinted>2024-03-21T18:57:24Z</cp:lastPrinted>
  <dcterms:created xsi:type="dcterms:W3CDTF">2024-03-08T11:03:32Z</dcterms:created>
  <dcterms:modified xsi:type="dcterms:W3CDTF">2024-03-28T19:19:25Z</dcterms:modified>
</cp:coreProperties>
</file>