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2"/>
  </p:notesMasterIdLst>
  <p:sldIdLst>
    <p:sldId id="256" r:id="rId2"/>
    <p:sldId id="302" r:id="rId3"/>
    <p:sldId id="298" r:id="rId4"/>
    <p:sldId id="346" r:id="rId5"/>
    <p:sldId id="341" r:id="rId6"/>
    <p:sldId id="342" r:id="rId7"/>
    <p:sldId id="344" r:id="rId8"/>
    <p:sldId id="343" r:id="rId9"/>
    <p:sldId id="312" r:id="rId10"/>
    <p:sldId id="299" r:id="rId11"/>
    <p:sldId id="297" r:id="rId12"/>
    <p:sldId id="325" r:id="rId13"/>
    <p:sldId id="309" r:id="rId14"/>
    <p:sldId id="310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3" r:id="rId24"/>
    <p:sldId id="324" r:id="rId25"/>
    <p:sldId id="322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9" r:id="rId35"/>
    <p:sldId id="334" r:id="rId36"/>
    <p:sldId id="337" r:id="rId37"/>
    <p:sldId id="335" r:id="rId38"/>
    <p:sldId id="338" r:id="rId39"/>
    <p:sldId id="336" r:id="rId40"/>
    <p:sldId id="257" r:id="rId4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71068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08379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4dc7d0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4dc7d0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91114bc81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91114bc81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Fiscal Year, 2023-2024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858331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733 Homes in the Pines Lake Association Boundries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-No additions to the property list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-Must own or rent a home to join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-Initiation Fee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-Yearly Fee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-Seniors (&gt; 65 years old) get a discount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- All dues paid back to ~ 1970 to join</a:t>
            </a: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615491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682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07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38761D"/>
                </a:solidFill>
              </a:rPr>
              <a:t>Total Revenue = Dues * (Total Homes)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38761D"/>
                </a:solidFill>
              </a:rPr>
              <a:t>~= $1000 * (733 homes)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38761D"/>
                </a:solidFill>
              </a:rPr>
              <a:t>Total Revenue ~= $733K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807516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540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93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Expense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Inflation is really hurting us.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Wages, supplies, vendors, everything.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431610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45" y="2238936"/>
            <a:ext cx="6792750" cy="126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931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Expense Review</a:t>
            </a: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209294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55" y="1282513"/>
            <a:ext cx="7385147" cy="227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122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Expense Review</a:t>
            </a: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27300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902" y="929247"/>
            <a:ext cx="6307791" cy="365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04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38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Expense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Waterfront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 dirty="0">
                <a:solidFill>
                  <a:schemeClr val="tx1"/>
                </a:solidFill>
              </a:rPr>
              <a:t>Worst Part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We didn’t get a good return on our investment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27300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1049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07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Expense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Waterfront Change, cleaned house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New Trustee. Rob B.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New Waterfront Director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New Waterfront Staff</a:t>
            </a:r>
            <a:endParaRPr lang="en-US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27300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1049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Our properties are “Public Spaces”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need to comply with all Wayne Township and NJ regulations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need to take out permits on everything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have heavy traffic, Cheap doesn’t last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use professionals on all the trades, plumbers, electricians, tree trimming. They have the equipment, knowledge, and insurance</a:t>
            </a: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924787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647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Family Time  Available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Memorial Day, July 4</a:t>
            </a:r>
            <a:r>
              <a:rPr lang="en" sz="2400" baseline="30000" dirty="0">
                <a:solidFill>
                  <a:srgbClr val="38761D"/>
                </a:solidFill>
              </a:rPr>
              <a:t>th</a:t>
            </a:r>
            <a:r>
              <a:rPr lang="en" sz="2400" dirty="0">
                <a:solidFill>
                  <a:srgbClr val="38761D"/>
                </a:solidFill>
              </a:rPr>
              <a:t>, Labor Day, + ~ 10 weekends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~ 13 family weekends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= $730/ 13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Members pay ~ $56K for a weekend!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We have paid $3K to save a weekend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tx1"/>
                </a:solidFill>
              </a:rPr>
              <a:t>Program with local landscape contractor to have staff available outside 9-5 to save a weekend</a:t>
            </a:r>
            <a:endParaRPr sz="2000" dirty="0">
              <a:solidFill>
                <a:schemeClr val="tx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936190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8759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0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Valuing an Improvement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= Capital Cost / [(Members Served) * (Years in Service)]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= dollars/member/year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Priority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South Beach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West Beach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North Island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Other </a:t>
            </a: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10694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6655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38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Valuing an Improvement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solidFill>
                <a:srgbClr val="38761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Pickleball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>
                <a:solidFill>
                  <a:srgbClr val="38761D"/>
                </a:solidFill>
              </a:rPr>
              <a:t>Lock up equipment after games, ~ 9:30 PM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>
                <a:solidFill>
                  <a:srgbClr val="38761D"/>
                </a:solidFill>
              </a:rPr>
              <a:t>Cost of extra properties labor, ~ $1,200/season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>
                <a:solidFill>
                  <a:srgbClr val="38761D"/>
                </a:solidFill>
              </a:rPr>
              <a:t>Value of Pickleball nets &amp; stuff $450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0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000" dirty="0">
                <a:solidFill>
                  <a:srgbClr val="38761D"/>
                </a:solidFill>
              </a:rPr>
              <a:t>-We bought a storage box with a combo lock, $250 total </a:t>
            </a: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310583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3418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57104" y="283210"/>
            <a:ext cx="74208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Where does it hurt?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Minimum wage, ~ 10% last year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Minimum wage bump this year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More paid activities, Clean up, Security,…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Our vendors have the same wage pressures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Behind on maintence </a:t>
            </a:r>
            <a:endParaRPr sz="20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00664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6759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529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Things to fix/update, (2023 goals)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Boston Whaler replacement, ~ 50 years old: </a:t>
            </a:r>
            <a:r>
              <a:rPr lang="en" sz="2000" b="1" dirty="0">
                <a:solidFill>
                  <a:schemeClr val="tx1"/>
                </a:solidFill>
              </a:rPr>
              <a:t>Done</a:t>
            </a: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Dam Structure Study, State required, </a:t>
            </a:r>
            <a:r>
              <a:rPr lang="en" sz="2000" b="1" dirty="0">
                <a:solidFill>
                  <a:schemeClr val="tx1"/>
                </a:solidFill>
              </a:rPr>
              <a:t>In Process</a:t>
            </a:r>
            <a:endParaRPr lang="en" sz="2000" dirty="0">
              <a:solidFill>
                <a:srgbClr val="38761D"/>
              </a:solidFill>
            </a:endParaRP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West Beach Path Project, reclaim the property, </a:t>
            </a:r>
            <a:r>
              <a:rPr lang="en" sz="2000" b="1" dirty="0">
                <a:solidFill>
                  <a:schemeClr val="tx1"/>
                </a:solidFill>
              </a:rPr>
              <a:t>Done</a:t>
            </a:r>
            <a:endParaRPr lang="en" sz="2000" dirty="0">
              <a:solidFill>
                <a:srgbClr val="38761D"/>
              </a:solidFill>
            </a:endParaRP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Renumber boat storage slots, </a:t>
            </a:r>
            <a:r>
              <a:rPr lang="en" sz="2000" b="1" dirty="0">
                <a:solidFill>
                  <a:schemeClr val="tx1"/>
                </a:solidFill>
              </a:rPr>
              <a:t>Done</a:t>
            </a:r>
            <a:endParaRPr lang="en" sz="20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Ventilation, Boat House, </a:t>
            </a:r>
            <a:r>
              <a:rPr lang="en" sz="2000" b="1" dirty="0">
                <a:solidFill>
                  <a:schemeClr val="tx1"/>
                </a:solidFill>
              </a:rPr>
              <a:t>Done</a:t>
            </a:r>
            <a:endParaRPr lang="en" sz="2000" dirty="0">
              <a:solidFill>
                <a:srgbClr val="38761D"/>
              </a:solidFill>
            </a:endParaRP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Video Cameras, West Beach, North Island, </a:t>
            </a:r>
            <a:r>
              <a:rPr lang="en" sz="2000" b="1" dirty="0">
                <a:solidFill>
                  <a:schemeClr val="tx1"/>
                </a:solidFill>
              </a:rPr>
              <a:t>2024</a:t>
            </a:r>
            <a:endParaRPr lang="en" sz="1800" b="1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Boat House Drainage, </a:t>
            </a:r>
            <a:r>
              <a:rPr lang="en" sz="2000" b="1" dirty="0">
                <a:solidFill>
                  <a:schemeClr val="tx1"/>
                </a:solidFill>
              </a:rPr>
              <a:t>Started</a:t>
            </a:r>
            <a:endParaRPr lang="en" sz="2000" dirty="0">
              <a:solidFill>
                <a:srgbClr val="38761D"/>
              </a:solidFill>
            </a:endParaRP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Retaining Wall, </a:t>
            </a: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Parking lot &amp; drainage,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924787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6476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2023 Projects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" sz="2400" dirty="0">
                <a:solidFill>
                  <a:srgbClr val="38761D"/>
                </a:solidFill>
              </a:rPr>
              <a:t>Structural Study of the dam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454730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640" y="1575842"/>
            <a:ext cx="4732712" cy="308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4059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Dam Structural Engineering Study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Required by the State of NJ.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Original Estimate was $75,000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Our member found a firm from CO for $42,500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(That firm has been hired by NJ to teach dam safety.)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GZA Cost, ~ $7,500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Under budget, $25,000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29036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1703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Boston Whaler Replacement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Last Whaler, PLA bought used, ~50 years old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Allocated $25,000 for purchased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Hoped for a 4-5 year old used Whaler.</a:t>
            </a:r>
          </a:p>
          <a:p>
            <a:pPr marL="342900" lvl="2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(We looked very hard for it, bad risk reward)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Bought new Whaler (V. basic) $26,000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Whalers hold their value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Sold old Whaler for $1,750 to marina in VA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Sailing Club donated $5,000 to PLA for Whaler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Net Cost, $19,250, savings $5,750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510" y="807981"/>
            <a:ext cx="5044966" cy="378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West Beach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Reclaimed PLA property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Removed chain link fence and gate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Cleaned land, and replanted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400" dirty="0">
                <a:solidFill>
                  <a:srgbClr val="38761D"/>
                </a:solidFill>
              </a:rPr>
              <a:t>R</a:t>
            </a:r>
            <a:r>
              <a:rPr lang="en" sz="2400" dirty="0">
                <a:solidFill>
                  <a:srgbClr val="38761D"/>
                </a:solidFill>
              </a:rPr>
              <a:t>epaired boat ramp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Added storm drain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West Beach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New Gate to be added this year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40" y="1576549"/>
            <a:ext cx="4056993" cy="304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algn="ctr"/>
            <a:r>
              <a:rPr lang="en" sz="2400" dirty="0">
                <a:solidFill>
                  <a:srgbClr val="38761D"/>
                </a:solidFill>
              </a:rPr>
              <a:t>West Beach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8370" y="1673361"/>
            <a:ext cx="3360025" cy="25200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931" y="1253358"/>
            <a:ext cx="2175642" cy="1631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95641" y="2506966"/>
            <a:ext cx="2650575" cy="198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South Beach, Exhaust fan for Snack Shack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Extended hours on Upper and Lower courts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i="1" dirty="0">
                <a:solidFill>
                  <a:schemeClr val="tx1"/>
                </a:solidFill>
              </a:rPr>
              <a:t>   I want our properties to be worn out, not to rust out</a:t>
            </a:r>
            <a:r>
              <a:rPr lang="en" sz="2400" dirty="0">
                <a:solidFill>
                  <a:srgbClr val="38761D"/>
                </a:solidFill>
              </a:rPr>
              <a:t>.  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New tennis courts windscreen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Sailing club buoys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Wifi at South Beach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Renumbered boating spots.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48766" y="338390"/>
            <a:ext cx="74208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Locks at PLA, Was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used to have 3 levels of locks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Rekeyed all locks, $2,000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Every 3-4 years. (People copy keys.)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Properties Only, Electrical, Storage &amp; All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Staff, Bathrooms, Some storage, Gates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Security &amp; Fishing Club, Gates, South, West, North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Locks, 4 levels, now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Properties, All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Staff, Bathrooms, Some Storage, Gates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Security, South, West, North Island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Fishing, North Island only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Training for Properties Team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AED/CPR Adult &amp; Infant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Basic First Aid Safety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Safety &amp; Budget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Proper Tool Operation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i="1" dirty="0">
                <a:solidFill>
                  <a:schemeClr val="tx1"/>
                </a:solidFill>
              </a:rPr>
              <a:t>The PLA is their first employer. We are also training our staff to be a good employee.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612012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0014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38761D"/>
                </a:solidFill>
              </a:rPr>
              <a:t>A</a:t>
            </a:r>
            <a:r>
              <a:rPr lang="en" sz="2400" dirty="0">
                <a:solidFill>
                  <a:srgbClr val="38761D"/>
                </a:solidFill>
              </a:rPr>
              <a:t> little physics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People think water take path of least resistance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Next level is water divides inversely proportional to resistance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Pure physics, Water divides inversely proportional to the square root of resistance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Real World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30638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812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Water takes the path to do the most damage!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Desilting, $150-$200K, ~ </a:t>
            </a:r>
            <a:r>
              <a:rPr lang="en" sz="2400" dirty="0">
                <a:solidFill>
                  <a:schemeClr val="tx1"/>
                </a:solidFill>
              </a:rPr>
              <a:t>$20-30K/Year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West beach ramp and storm drain, $10K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South Beach Boat house project. $50K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South Beach Retaining Wall, ~ $180K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30638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812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400" dirty="0">
                <a:solidFill>
                  <a:srgbClr val="38761D"/>
                </a:solidFill>
              </a:rPr>
              <a:t>Jon and I met</a:t>
            </a:r>
            <a:r>
              <a:rPr lang="en" sz="2400" dirty="0">
                <a:solidFill>
                  <a:srgbClr val="38761D"/>
                </a:solidFill>
              </a:rPr>
              <a:t> with the Mayor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(It is their water coming off their streets)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en" sz="2400" dirty="0">
              <a:solidFill>
                <a:srgbClr val="38761D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" sz="2400" dirty="0">
                <a:solidFill>
                  <a:srgbClr val="38761D"/>
                </a:solidFill>
              </a:rPr>
              <a:t>Pushing for…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New storm drains at the entrance to South Beach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Drainage pipe on PLDE by Laurelwood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Easement in the Glen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Clean Storm Drains into Pines Lake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Packanack Lake Treatment </a:t>
            </a:r>
            <a:r>
              <a:rPr lang="en" sz="2400" dirty="0">
                <a:solidFill>
                  <a:schemeClr val="tx1"/>
                </a:solidFill>
              </a:rPr>
              <a:t>(long hard road, but $$$)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30638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812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Beach house project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" sz="2400" dirty="0">
                <a:solidFill>
                  <a:srgbClr val="38761D"/>
                </a:solidFill>
              </a:rPr>
              <a:t>Water incursion is destroying the foundation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38761D"/>
                </a:solidFill>
              </a:rPr>
              <a:t>P</a:t>
            </a:r>
            <a:r>
              <a:rPr lang="en" sz="2400" dirty="0">
                <a:solidFill>
                  <a:srgbClr val="38761D"/>
                </a:solidFill>
              </a:rPr>
              <a:t>otential damage to stored material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" sz="2400" dirty="0">
                <a:solidFill>
                  <a:srgbClr val="38761D"/>
                </a:solidFill>
              </a:rPr>
              <a:t>Damp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en" sz="2400" dirty="0">
              <a:solidFill>
                <a:srgbClr val="38761D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" sz="2400" i="1" dirty="0">
                <a:solidFill>
                  <a:schemeClr val="tx1"/>
                </a:solidFill>
              </a:rPr>
              <a:t>The worst part is that it wouldn’t have cost any more to do it right the first time!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30638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812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Boat House Project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Remove old asphalt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Remove old stairs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concrete sidewalk along the building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new wide stairs to the upper garage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paver steps to the pavilion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Remove the old concrete ramp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Install conduits under asphalt, water, electric, data</a:t>
            </a:r>
          </a:p>
          <a:p>
            <a:pPr marL="34290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swale and repitch new asphalt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30638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812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Looking Forward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Retaining wall for Tennis Courts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1” of rain on two tennis courts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3,750 gallons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31,000 lbs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~ 16 tons!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30638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812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lvl="0" algn="ctr"/>
            <a:r>
              <a:rPr lang="en" sz="2400" dirty="0">
                <a:solidFill>
                  <a:srgbClr val="38761D"/>
                </a:solidFill>
              </a:rPr>
              <a:t>Looking Forward</a:t>
            </a:r>
          </a:p>
          <a:p>
            <a:pPr lvl="0" algn="ctr"/>
            <a:r>
              <a:rPr lang="en" sz="2400" dirty="0">
                <a:solidFill>
                  <a:srgbClr val="38761D"/>
                </a:solidFill>
              </a:rPr>
              <a:t>Retaining wall for Tennis Courts</a:t>
            </a:r>
          </a:p>
          <a:p>
            <a:pPr lvl="0" algn="ctr"/>
            <a:endParaRPr lang="en" sz="2400" dirty="0">
              <a:solidFill>
                <a:srgbClr val="38761D"/>
              </a:solidFill>
            </a:endParaRPr>
          </a:p>
          <a:p>
            <a:pPr lvl="0" algn="ctr"/>
            <a:r>
              <a:rPr lang="en" sz="2400" dirty="0">
                <a:solidFill>
                  <a:srgbClr val="38761D"/>
                </a:solidFill>
              </a:rPr>
              <a:t>The current wall is the third retaining wall built by the PLA!!!!</a:t>
            </a:r>
          </a:p>
          <a:p>
            <a:pPr lvl="0"/>
            <a:r>
              <a:rPr lang="en" sz="2400" dirty="0">
                <a:solidFill>
                  <a:srgbClr val="38761D"/>
                </a:solidFill>
              </a:rPr>
              <a:t>First two were wood, ~ 10 years each</a:t>
            </a:r>
          </a:p>
          <a:p>
            <a:pPr lvl="0"/>
            <a:r>
              <a:rPr lang="en" sz="2400" dirty="0">
                <a:solidFill>
                  <a:srgbClr val="38761D"/>
                </a:solidFill>
              </a:rPr>
              <a:t>Current wall is “gabion” About 30 years old</a:t>
            </a:r>
          </a:p>
          <a:p>
            <a:pPr lvl="0"/>
            <a:r>
              <a:rPr lang="en" sz="2400" dirty="0">
                <a:solidFill>
                  <a:srgbClr val="38761D"/>
                </a:solidFill>
              </a:rPr>
              <a:t>Problems</a:t>
            </a:r>
          </a:p>
          <a:p>
            <a:pPr lvl="0"/>
            <a:r>
              <a:rPr lang="en" sz="2400" dirty="0">
                <a:solidFill>
                  <a:srgbClr val="38761D"/>
                </a:solidFill>
              </a:rPr>
              <a:t>No pitch</a:t>
            </a:r>
          </a:p>
          <a:p>
            <a:pPr lvl="0" algn="ctr"/>
            <a:r>
              <a:rPr lang="en" sz="2400" dirty="0">
                <a:solidFill>
                  <a:srgbClr val="38761D"/>
                </a:solidFill>
              </a:rPr>
              <a:t>No drainage, those 16 tons push the wall over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706513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3843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706513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308" y="1429445"/>
            <a:ext cx="4053706" cy="3040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34183" y="1433331"/>
            <a:ext cx="4084791" cy="306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43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Water from Tennis Courts drags dirt to lower courts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8199BA8-F262-DD30-7976-3206CF81E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5568" y="1210823"/>
            <a:ext cx="2737100" cy="364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57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Tennis Court Retaining Wall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Curb around the tennis court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Remove old wall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Set new gabions pitched into the load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Set gabions 90 degrees to load, double weight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drains to the tennis court and behind the wall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Run drains to Haycock Brook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Multi-year project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Needs a lot more thought on a proper solution.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706513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3843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Re-establishing PLA property lines and rules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have had surveys done due to </a:t>
            </a:r>
            <a:r>
              <a:rPr lang="en-US" sz="2400" dirty="0">
                <a:solidFill>
                  <a:srgbClr val="38761D"/>
                </a:solidFill>
              </a:rPr>
              <a:t>incursion</a:t>
            </a:r>
            <a:r>
              <a:rPr lang="en" sz="2400" dirty="0">
                <a:solidFill>
                  <a:srgbClr val="38761D"/>
                </a:solidFill>
              </a:rPr>
              <a:t> onto PLA properties.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are doing a compliance review of PLA rules for all neighbors of the PLA.</a:t>
            </a:r>
          </a:p>
          <a:p>
            <a:pPr marL="342900" lvl="0" indent="-342900"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are </a:t>
            </a:r>
            <a:r>
              <a:rPr lang="en-US" sz="2400" dirty="0">
                <a:solidFill>
                  <a:srgbClr val="38761D"/>
                </a:solidFill>
              </a:rPr>
              <a:t>endeavoring</a:t>
            </a:r>
            <a:r>
              <a:rPr lang="en" sz="2400" dirty="0">
                <a:solidFill>
                  <a:srgbClr val="38761D"/>
                </a:solidFill>
              </a:rPr>
              <a:t> to enforce the rules equally for all members, new and old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We will work from the worst first.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If your neighbor complains to you about the PLA, congratulate them for being at the top of the list.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678099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76291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Properties Review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Security Cameras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Infrastructure was done last year, box, electric, internet.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This year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3 cameras at South Beach, front gate, beach, and Whaler.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camera at West Beach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2400" dirty="0">
                <a:solidFill>
                  <a:srgbClr val="38761D"/>
                </a:solidFill>
              </a:rPr>
              <a:t>Add camera at North Island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" sz="2400" dirty="0">
                <a:solidFill>
                  <a:schemeClr val="tx1"/>
                </a:solidFill>
              </a:rPr>
              <a:t>Cameras are a way to substitute technology for labor.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706513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3843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en-US" sz="2400" dirty="0">
                <a:solidFill>
                  <a:schemeClr val="tx1"/>
                </a:solidFill>
              </a:rPr>
              <a:t>The PLA 100 year anniversary is in 2027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I would like to build something new</a:t>
            </a:r>
            <a:r>
              <a:rPr lang="en-US" sz="2400" dirty="0">
                <a:solidFill>
                  <a:srgbClr val="38761D"/>
                </a:solidFill>
              </a:rPr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38761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 dirty="0">
                <a:solidFill>
                  <a:schemeClr val="tx1"/>
                </a:solidFill>
              </a:rPr>
              <a:t>We looked at a year round club house. Very expensive for the initial build and yearly operation.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400" i="1" dirty="0">
              <a:solidFill>
                <a:schemeClr val="tx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 dirty="0">
                <a:solidFill>
                  <a:schemeClr val="tx1"/>
                </a:solidFill>
              </a:rPr>
              <a:t>We are looking for suggestions and help to celebrate the event and hopefully do something that benefits the next generation.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284009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31169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46290" y="283211"/>
            <a:ext cx="74208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en-US" sz="2400" dirty="0">
                <a:solidFill>
                  <a:schemeClr val="tx1"/>
                </a:solidFill>
              </a:rPr>
              <a:t>The PLA 100 year anniversary is in 2027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8761D"/>
                </a:solidFill>
              </a:rPr>
              <a:t>I would like to build something new</a:t>
            </a:r>
            <a:r>
              <a:rPr lang="en-US" sz="2400" dirty="0">
                <a:solidFill>
                  <a:srgbClr val="38761D"/>
                </a:solidFill>
              </a:rPr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38761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38761D"/>
                </a:solidFill>
              </a:rPr>
              <a:t>One thought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38761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chemeClr val="tx1"/>
                </a:solidFill>
              </a:rPr>
              <a:t>I’d like to build a gazebo on the North Island. Someplace to go on a rainy day, drink a coffee and have a lakefront home for an hour.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400" i="1" dirty="0">
              <a:solidFill>
                <a:schemeClr val="tx1"/>
              </a:solidFill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400" dirty="0">
              <a:solidFill>
                <a:srgbClr val="38761D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678099"/>
              </p:ext>
            </p:extLst>
          </p:nvPr>
        </p:nvGraphicFramePr>
        <p:xfrm>
          <a:off x="156093" y="4646887"/>
          <a:ext cx="780393" cy="441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924160" imgH="3105118" progId="Acrobat.Document.DC">
                  <p:embed/>
                </p:oleObj>
              </mc:Choice>
              <mc:Fallback>
                <p:oleObj name="Acrobat Document" r:id="rId3" imgW="4924160" imgH="3105118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93" y="4646887"/>
                        <a:ext cx="780393" cy="441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76291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11656</TotalTime>
  <Words>1435</Words>
  <Application>Microsoft Office PowerPoint</Application>
  <PresentationFormat>On-screen Show (16:9)</PresentationFormat>
  <Paragraphs>291</Paragraphs>
  <Slides>40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Simple Light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tom leach</cp:lastModifiedBy>
  <cp:revision>49</cp:revision>
  <dcterms:modified xsi:type="dcterms:W3CDTF">2024-03-28T22:50:09Z</dcterms:modified>
</cp:coreProperties>
</file>